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804" r:id="rId2"/>
    <p:sldId id="807" r:id="rId3"/>
    <p:sldId id="808" r:id="rId4"/>
    <p:sldId id="809" r:id="rId5"/>
    <p:sldId id="810" r:id="rId6"/>
    <p:sldId id="811" r:id="rId7"/>
    <p:sldId id="812" r:id="rId8"/>
    <p:sldId id="806" r:id="rId9"/>
    <p:sldId id="796" r:id="rId10"/>
    <p:sldId id="802" r:id="rId11"/>
    <p:sldId id="803" r:id="rId12"/>
    <p:sldId id="805" r:id="rId13"/>
  </p:sldIdLst>
  <p:sldSz cx="12192000" cy="6858000"/>
  <p:notesSz cx="7053263" cy="9356725"/>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8">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5639"/>
    <a:srgbClr val="D95400"/>
    <a:srgbClr val="D93E10"/>
    <a:srgbClr val="D34900"/>
    <a:srgbClr val="B9CE00"/>
    <a:srgbClr val="65A4D6"/>
    <a:srgbClr val="00A1B1"/>
    <a:srgbClr val="00929F"/>
    <a:srgbClr val="022E75"/>
    <a:srgbClr val="6A8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50000" autoAdjust="0"/>
  </p:normalViewPr>
  <p:slideViewPr>
    <p:cSldViewPr snapToGrid="0">
      <p:cViewPr varScale="1">
        <p:scale>
          <a:sx n="155" d="100"/>
          <a:sy n="155" d="100"/>
        </p:scale>
        <p:origin x="640"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058" y="-84"/>
      </p:cViewPr>
      <p:guideLst>
        <p:guide orient="horz" pos="2948"/>
        <p:guide pos="2222"/>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97325"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algn="r" defTabSz="942975"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97325"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algn="r" defTabSz="942975"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33725" y="8909050"/>
            <a:ext cx="7794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89" tIns="47079" rIns="92589" bIns="47079">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smtClean="0"/>
              <a:pPr algn="ctr">
                <a:lnSpc>
                  <a:spcPct val="90000"/>
                </a:lnSpc>
                <a:defRPr/>
              </a:pPr>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6C0C94-64E4-F642-BD4D-E966344F8BAF}"/>
              </a:ext>
            </a:extLst>
          </p:cNvPr>
          <p:cNvSpPr>
            <a:spLocks noGrp="1" noChangeArrowheads="1"/>
          </p:cNvSpPr>
          <p:nvPr>
            <p:ph type="hdr" sz="quarter"/>
          </p:nvPr>
        </p:nvSpPr>
        <p:spPr bwMode="auto">
          <a:xfrm>
            <a:off x="0"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3075" name="Rectangle 3">
            <a:extLst>
              <a:ext uri="{FF2B5EF4-FFF2-40B4-BE49-F238E27FC236}">
                <a16:creationId xmlns:a16="http://schemas.microsoft.com/office/drawing/2014/main" id="{998BEEA1-6CB9-3B45-8375-C216B7B04598}"/>
              </a:ext>
            </a:extLst>
          </p:cNvPr>
          <p:cNvSpPr>
            <a:spLocks noGrp="1" noChangeArrowheads="1"/>
          </p:cNvSpPr>
          <p:nvPr>
            <p:ph type="dt" idx="1"/>
          </p:nvPr>
        </p:nvSpPr>
        <p:spPr bwMode="auto">
          <a:xfrm>
            <a:off x="3997325"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algn="r" defTabSz="942975" eaLnBrk="0" hangingPunct="0">
              <a:defRPr sz="1000" i="1" smtClean="0">
                <a:solidFill>
                  <a:schemeClr val="tx1"/>
                </a:solidFill>
              </a:defRPr>
            </a:lvl1pPr>
          </a:lstStyle>
          <a:p>
            <a:pPr>
              <a:defRPr/>
            </a:pPr>
            <a:endParaRPr lang="en-US" altLang="en-US"/>
          </a:p>
        </p:txBody>
      </p:sp>
      <p:sp>
        <p:nvSpPr>
          <p:cNvPr id="3076" name="Rectangle 4">
            <a:extLst>
              <a:ext uri="{FF2B5EF4-FFF2-40B4-BE49-F238E27FC236}">
                <a16:creationId xmlns:a16="http://schemas.microsoft.com/office/drawing/2014/main" id="{F3DD0F7A-C7DD-0E44-88A1-2B9E20D62E38}"/>
              </a:ext>
            </a:extLst>
          </p:cNvPr>
          <p:cNvSpPr>
            <a:spLocks noGrp="1" noChangeArrowheads="1"/>
          </p:cNvSpPr>
          <p:nvPr>
            <p:ph type="ftr" sz="quarter" idx="4"/>
          </p:nvPr>
        </p:nvSpPr>
        <p:spPr bwMode="auto">
          <a:xfrm>
            <a:off x="0"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3077" name="Rectangle 5">
            <a:extLst>
              <a:ext uri="{FF2B5EF4-FFF2-40B4-BE49-F238E27FC236}">
                <a16:creationId xmlns:a16="http://schemas.microsoft.com/office/drawing/2014/main" id="{D564E922-5B57-F445-AD53-202B8FC8BCD6}"/>
              </a:ext>
            </a:extLst>
          </p:cNvPr>
          <p:cNvSpPr>
            <a:spLocks noGrp="1" noChangeArrowheads="1"/>
          </p:cNvSpPr>
          <p:nvPr>
            <p:ph type="sldNum" sz="quarter" idx="5"/>
          </p:nvPr>
        </p:nvSpPr>
        <p:spPr bwMode="auto">
          <a:xfrm>
            <a:off x="3997325"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algn="r" defTabSz="942975" eaLnBrk="0" hangingPunct="0">
              <a:defRPr sz="1000" i="1" smtClean="0">
                <a:solidFill>
                  <a:schemeClr val="tx1"/>
                </a:solidFill>
              </a:defRPr>
            </a:lvl1pPr>
          </a:lstStyle>
          <a:p>
            <a:pPr>
              <a:defRPr/>
            </a:pPr>
            <a:fld id="{F4399512-E961-4347-8706-661AE02AA638}" type="slidenum">
              <a:rPr lang="en-US" altLang="en-US"/>
              <a:pPr>
                <a:defRPr/>
              </a:pPr>
              <a:t>‹#›</a:t>
            </a:fld>
            <a:endParaRPr lang="en-US" altLang="en-US"/>
          </a:p>
        </p:txBody>
      </p:sp>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41663" y="8909050"/>
            <a:ext cx="76358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89" tIns="47079" rIns="92589" bIns="47079">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7538" y="5159375"/>
            <a:ext cx="5797550" cy="32623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977900" y="476250"/>
            <a:ext cx="516255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7" tIns="51787" rIns="97297" bIns="51787"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defTabSz="1030288" rtl="0" eaLnBrk="0" fontAlgn="base" hangingPunct="0">
      <a:lnSpc>
        <a:spcPct val="87000"/>
      </a:lnSpc>
      <a:spcBef>
        <a:spcPct val="40000"/>
      </a:spcBef>
      <a:spcAft>
        <a:spcPct val="0"/>
      </a:spcAft>
      <a:defRPr sz="1600" kern="1200">
        <a:solidFill>
          <a:schemeClr val="tx1"/>
        </a:solidFill>
        <a:latin typeface="Arial" panose="020B0604020202020204" pitchFamily="34" charset="0"/>
        <a:ea typeface="+mn-ea"/>
        <a:cs typeface="+mn-cs"/>
      </a:defRPr>
    </a:lvl1pPr>
    <a:lvl2pPr marL="484188"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82602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0149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98254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0730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D9A82332-1716-5B44-9309-F36E53684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www.med.upenn.edu</a:t>
            </a:r>
            <a:r>
              <a:rPr lang="en-US" dirty="0"/>
              <a:t>/</a:t>
            </a:r>
            <a:r>
              <a:rPr lang="en-US" dirty="0" err="1"/>
              <a:t>idealresearch</a:t>
            </a:r>
            <a:endParaRPr lang="en-US" dirty="0"/>
          </a:p>
          <a:p>
            <a:r>
              <a:rPr lang="en-US" dirty="0"/>
              <a:t>@</a:t>
            </a:r>
            <a:r>
              <a:rPr lang="en-US" dirty="0" err="1"/>
              <a:t>IDEAL_Research</a:t>
            </a:r>
            <a:r>
              <a:rPr lang="en-US" dirty="0"/>
              <a:t> </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6.jpeg"/><Relationship Id="rId39" Type="http://schemas.openxmlformats.org/officeDocument/2006/relationships/image" Target="../media/image59.jpeg"/><Relationship Id="rId21" Type="http://schemas.openxmlformats.org/officeDocument/2006/relationships/image" Target="../media/image41.jpeg"/><Relationship Id="rId34" Type="http://schemas.openxmlformats.org/officeDocument/2006/relationships/image" Target="../media/image54.jpeg"/><Relationship Id="rId42" Type="http://schemas.openxmlformats.org/officeDocument/2006/relationships/image" Target="../media/image62.jpeg"/><Relationship Id="rId47" Type="http://schemas.openxmlformats.org/officeDocument/2006/relationships/hyperlink" Target="mailto:skmaddux@pennmedicine.upenn.edu" TargetMode="External"/><Relationship Id="rId7" Type="http://schemas.openxmlformats.org/officeDocument/2006/relationships/image" Target="../media/image27.jpeg"/><Relationship Id="rId2" Type="http://schemas.openxmlformats.org/officeDocument/2006/relationships/image" Target="../media/image22.jpeg"/><Relationship Id="rId16" Type="http://schemas.openxmlformats.org/officeDocument/2006/relationships/image" Target="../media/image36.jpeg"/><Relationship Id="rId29"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4.jpeg"/><Relationship Id="rId32" Type="http://schemas.openxmlformats.org/officeDocument/2006/relationships/image" Target="../media/image52.jpeg"/><Relationship Id="rId37" Type="http://schemas.openxmlformats.org/officeDocument/2006/relationships/image" Target="../media/image57.jpeg"/><Relationship Id="rId40" Type="http://schemas.openxmlformats.org/officeDocument/2006/relationships/image" Target="../media/image60.jpeg"/><Relationship Id="rId45" Type="http://schemas.openxmlformats.org/officeDocument/2006/relationships/image" Target="../media/image65.jpe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jpeg"/><Relationship Id="rId28" Type="http://schemas.openxmlformats.org/officeDocument/2006/relationships/image" Target="../media/image48.jpeg"/><Relationship Id="rId36" Type="http://schemas.openxmlformats.org/officeDocument/2006/relationships/image" Target="../media/image56.jpeg"/><Relationship Id="rId10" Type="http://schemas.openxmlformats.org/officeDocument/2006/relationships/image" Target="../media/image30.jpeg"/><Relationship Id="rId19" Type="http://schemas.openxmlformats.org/officeDocument/2006/relationships/image" Target="../media/image39.jpeg"/><Relationship Id="rId31" Type="http://schemas.openxmlformats.org/officeDocument/2006/relationships/image" Target="../media/image51.jpeg"/><Relationship Id="rId44" Type="http://schemas.openxmlformats.org/officeDocument/2006/relationships/image" Target="../media/image64.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50.jpeg"/><Relationship Id="rId35" Type="http://schemas.openxmlformats.org/officeDocument/2006/relationships/image" Target="../media/image55.jpeg"/><Relationship Id="rId43" Type="http://schemas.openxmlformats.org/officeDocument/2006/relationships/image" Target="../media/image63.jpeg"/><Relationship Id="rId48" Type="http://schemas.openxmlformats.org/officeDocument/2006/relationships/hyperlink" Target="mailto:priotyf@pennmedicine.upenn.edu" TargetMode="External"/><Relationship Id="rId8" Type="http://schemas.openxmlformats.org/officeDocument/2006/relationships/image" Target="../media/image28.jpeg"/><Relationship Id="rId3" Type="http://schemas.openxmlformats.org/officeDocument/2006/relationships/image" Target="../media/image23.jpeg"/><Relationship Id="rId12" Type="http://schemas.openxmlformats.org/officeDocument/2006/relationships/image" Target="../media/image32.jpeg"/><Relationship Id="rId17" Type="http://schemas.openxmlformats.org/officeDocument/2006/relationships/image" Target="../media/image37.jpeg"/><Relationship Id="rId25" Type="http://schemas.openxmlformats.org/officeDocument/2006/relationships/image" Target="../media/image45.jpeg"/><Relationship Id="rId33" Type="http://schemas.openxmlformats.org/officeDocument/2006/relationships/image" Target="../media/image53.jpeg"/><Relationship Id="rId38" Type="http://schemas.openxmlformats.org/officeDocument/2006/relationships/image" Target="../media/image58.jpeg"/><Relationship Id="rId46" Type="http://schemas.openxmlformats.org/officeDocument/2006/relationships/hyperlink" Target="mailto:Vanessa.martinezpenn@pennmedicine.upenn.edu" TargetMode="External"/><Relationship Id="rId20" Type="http://schemas.openxmlformats.org/officeDocument/2006/relationships/image" Target="../media/image40.jpeg"/><Relationship Id="rId41"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814CC-D781-F54D-A698-6914528CD6D1}"/>
              </a:ext>
            </a:extLst>
          </p:cNvPr>
          <p:cNvSpPr>
            <a:spLocks noGrp="1"/>
          </p:cNvSpPr>
          <p:nvPr>
            <p:ph type="ctrTitle" sz="quarter"/>
          </p:nvPr>
        </p:nvSpPr>
        <p:spPr>
          <a:xfrm>
            <a:off x="603505" y="3284439"/>
            <a:ext cx="10966453" cy="615553"/>
          </a:xfrm>
        </p:spPr>
        <p:txBody>
          <a:bodyPr/>
          <a:lstStyle/>
          <a:p>
            <a:r>
              <a:rPr lang="en-US" sz="4000" b="1" dirty="0"/>
              <a:t>Inclusive Culture Overview</a:t>
            </a:r>
          </a:p>
        </p:txBody>
      </p:sp>
      <p:sp>
        <p:nvSpPr>
          <p:cNvPr id="6" name="Text Placeholder 5">
            <a:extLst>
              <a:ext uri="{FF2B5EF4-FFF2-40B4-BE49-F238E27FC236}">
                <a16:creationId xmlns:a16="http://schemas.microsoft.com/office/drawing/2014/main" id="{405FD262-CC27-154B-B6F3-FBFF363CB770}"/>
              </a:ext>
            </a:extLst>
          </p:cNvPr>
          <p:cNvSpPr>
            <a:spLocks noGrp="1"/>
          </p:cNvSpPr>
          <p:nvPr>
            <p:ph type="body" sz="quarter" idx="11"/>
          </p:nvPr>
        </p:nvSpPr>
        <p:spPr>
          <a:xfrm>
            <a:off x="603250" y="4987307"/>
            <a:ext cx="10966450" cy="215444"/>
          </a:xfrm>
        </p:spPr>
        <p:txBody>
          <a:bodyPr/>
          <a:lstStyle/>
          <a:p>
            <a:r>
              <a:rPr lang="en-US" dirty="0"/>
              <a:t>Donita C. Brady, Ph.D. Assistant Dean for Inclusion, Diversity and Equity in Research Training </a:t>
            </a:r>
          </a:p>
        </p:txBody>
      </p:sp>
      <p:sp>
        <p:nvSpPr>
          <p:cNvPr id="7" name="Content Placeholder 6">
            <a:extLst>
              <a:ext uri="{FF2B5EF4-FFF2-40B4-BE49-F238E27FC236}">
                <a16:creationId xmlns:a16="http://schemas.microsoft.com/office/drawing/2014/main" id="{05AD0A08-1B21-0048-8C4D-E7942E8FCE43}"/>
              </a:ext>
            </a:extLst>
          </p:cNvPr>
          <p:cNvSpPr>
            <a:spLocks noGrp="1"/>
          </p:cNvSpPr>
          <p:nvPr>
            <p:ph sz="quarter" idx="12"/>
          </p:nvPr>
        </p:nvSpPr>
        <p:spPr/>
        <p:txBody>
          <a:bodyPr/>
          <a:lstStyle/>
          <a:p>
            <a:r>
              <a:rPr lang="en-US" dirty="0"/>
              <a:t>August 20, 2021</a:t>
            </a:r>
          </a:p>
        </p:txBody>
      </p:sp>
      <p:sp>
        <p:nvSpPr>
          <p:cNvPr id="3" name="Text Placeholder 2">
            <a:extLst>
              <a:ext uri="{FF2B5EF4-FFF2-40B4-BE49-F238E27FC236}">
                <a16:creationId xmlns:a16="http://schemas.microsoft.com/office/drawing/2014/main" id="{7C6D7EAB-6FB5-2B4C-966A-175AB404E4CA}"/>
              </a:ext>
            </a:extLst>
          </p:cNvPr>
          <p:cNvSpPr>
            <a:spLocks noGrp="1"/>
          </p:cNvSpPr>
          <p:nvPr>
            <p:ph type="body" sz="quarter" idx="10"/>
          </p:nvPr>
        </p:nvSpPr>
        <p:spPr/>
        <p:txBody>
          <a:bodyPr/>
          <a:lstStyle/>
          <a:p>
            <a:r>
              <a:rPr lang="en-US" dirty="0"/>
              <a:t>IDEAL Research</a:t>
            </a:r>
          </a:p>
        </p:txBody>
      </p:sp>
      <p:sp>
        <p:nvSpPr>
          <p:cNvPr id="8" name="Footer Placeholder 2">
            <a:extLst>
              <a:ext uri="{FF2B5EF4-FFF2-40B4-BE49-F238E27FC236}">
                <a16:creationId xmlns:a16="http://schemas.microsoft.com/office/drawing/2014/main" id="{47065C53-00DF-4245-9EAE-19A40C8DACC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330778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p:txBody>
          <a:bodyPr/>
          <a:lstStyle/>
          <a:p>
            <a:r>
              <a:rPr lang="en-US" dirty="0"/>
              <a:t>When can we help?</a:t>
            </a:r>
          </a:p>
        </p:txBody>
      </p:sp>
      <p:sp>
        <p:nvSpPr>
          <p:cNvPr id="3" name="Content Placeholder 2">
            <a:extLst>
              <a:ext uri="{FF2B5EF4-FFF2-40B4-BE49-F238E27FC236}">
                <a16:creationId xmlns:a16="http://schemas.microsoft.com/office/drawing/2014/main" id="{A799DA73-CA23-224A-B7FE-4F25C0CE6D12}"/>
              </a:ext>
            </a:extLst>
          </p:cNvPr>
          <p:cNvSpPr>
            <a:spLocks noGrp="1"/>
          </p:cNvSpPr>
          <p:nvPr>
            <p:ph idx="1"/>
          </p:nvPr>
        </p:nvSpPr>
        <p:spPr>
          <a:xfrm>
            <a:off x="534534" y="1360286"/>
            <a:ext cx="6929840" cy="5137017"/>
          </a:xfrm>
        </p:spPr>
        <p:txBody>
          <a:bodyPr/>
          <a:lstStyle/>
          <a:p>
            <a:r>
              <a:rPr lang="en-US" sz="2400" dirty="0"/>
              <a:t>Any time a trainee is facing discrimination, distress, or conflict related to or informed by their identity as a member of a historically excluded group. </a:t>
            </a:r>
          </a:p>
          <a:p>
            <a:r>
              <a:rPr lang="en-US" sz="2400" dirty="0"/>
              <a:t>Examples:</a:t>
            </a:r>
          </a:p>
          <a:p>
            <a:pPr lvl="1"/>
            <a:r>
              <a:rPr lang="en-US" sz="2200" dirty="0"/>
              <a:t>A PI who interrupts and talks over his female lab members</a:t>
            </a:r>
          </a:p>
          <a:p>
            <a:pPr lvl="1"/>
            <a:r>
              <a:rPr lang="en-US" sz="2200" dirty="0"/>
              <a:t>An instructor who makes fun of an international student’s accent</a:t>
            </a:r>
          </a:p>
          <a:p>
            <a:pPr lvl="1"/>
            <a:r>
              <a:rPr lang="en-US" sz="2200" dirty="0"/>
              <a:t>A lab mate who uses racist or homophobic slurs </a:t>
            </a:r>
          </a:p>
          <a:p>
            <a:pPr lvl="1"/>
            <a:endParaRPr lang="en-US" sz="2200" dirty="0"/>
          </a:p>
          <a:p>
            <a:pPr lvl="1"/>
            <a:endParaRPr lang="en-US" sz="2200" dirty="0"/>
          </a:p>
          <a:p>
            <a:pPr lvl="1"/>
            <a:endParaRPr lang="en-US" sz="2200" dirty="0"/>
          </a:p>
        </p:txBody>
      </p:sp>
      <p:sp>
        <p:nvSpPr>
          <p:cNvPr id="5" name="Footer Placeholder 2">
            <a:extLst>
              <a:ext uri="{FF2B5EF4-FFF2-40B4-BE49-F238E27FC236}">
                <a16:creationId xmlns:a16="http://schemas.microsoft.com/office/drawing/2014/main" id="{74F502D5-1352-C94B-8CD0-EF3CA460F0F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r>
              <a:rPr lang="en-US" dirty="0"/>
              <a:t>/</a:t>
            </a:r>
            <a:r>
              <a:rPr lang="en-US" dirty="0" err="1"/>
              <a:t>taa</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17433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A799DA73-CA23-224A-B7FE-4F25C0CE6D12}"/>
              </a:ext>
            </a:extLst>
          </p:cNvPr>
          <p:cNvSpPr>
            <a:spLocks noGrp="1"/>
          </p:cNvSpPr>
          <p:nvPr>
            <p:ph idx="1"/>
          </p:nvPr>
        </p:nvSpPr>
        <p:spPr>
          <a:xfrm>
            <a:off x="534534" y="1360286"/>
            <a:ext cx="6929840" cy="4726648"/>
          </a:xfrm>
        </p:spPr>
        <p:txBody>
          <a:bodyPr/>
          <a:lstStyle/>
          <a:p>
            <a:r>
              <a:rPr lang="en-US" sz="2400" dirty="0"/>
              <a:t>Provide a supportive environment to discuss the incident</a:t>
            </a:r>
          </a:p>
          <a:p>
            <a:r>
              <a:rPr lang="en-US" sz="2400" dirty="0"/>
              <a:t>Provide guidance &amp; planning</a:t>
            </a:r>
          </a:p>
          <a:p>
            <a:pPr lvl="1"/>
            <a:r>
              <a:rPr lang="en-US" sz="2200" dirty="0"/>
              <a:t>Email review</a:t>
            </a:r>
          </a:p>
          <a:p>
            <a:pPr lvl="1"/>
            <a:r>
              <a:rPr lang="en-US" sz="2200" dirty="0"/>
              <a:t>Role playing</a:t>
            </a:r>
          </a:p>
          <a:p>
            <a:r>
              <a:rPr lang="en-US" sz="2400" dirty="0"/>
              <a:t>Referral to official Penn resources</a:t>
            </a:r>
          </a:p>
          <a:p>
            <a:r>
              <a:rPr lang="en-US" sz="2400" dirty="0"/>
              <a:t>Connection to mediation services</a:t>
            </a:r>
          </a:p>
          <a:p>
            <a:r>
              <a:rPr lang="en-US" sz="2400" dirty="0"/>
              <a:t>Direct intervention or mediation</a:t>
            </a:r>
          </a:p>
          <a:p>
            <a:r>
              <a:rPr lang="en-US" sz="2400" dirty="0"/>
              <a:t>Incident reporting (only if desired)</a:t>
            </a:r>
          </a:p>
          <a:p>
            <a:pPr lvl="1"/>
            <a:endParaRPr lang="en-US" sz="2200" dirty="0"/>
          </a:p>
          <a:p>
            <a:pPr lvl="1"/>
            <a:endParaRPr lang="en-US" sz="2200" dirty="0"/>
          </a:p>
        </p:txBody>
      </p:sp>
      <p:pic>
        <p:nvPicPr>
          <p:cNvPr id="6" name="Picture 5" descr="Shape&#10;&#10;Description automatically generated with medium confidence">
            <a:extLst>
              <a:ext uri="{FF2B5EF4-FFF2-40B4-BE49-F238E27FC236}">
                <a16:creationId xmlns:a16="http://schemas.microsoft.com/office/drawing/2014/main" id="{C3454F50-F4BF-7A4F-BC3A-7CFE133B6E2D}"/>
              </a:ext>
            </a:extLst>
          </p:cNvPr>
          <p:cNvPicPr>
            <a:picLocks noChangeAspect="1"/>
          </p:cNvPicPr>
          <p:nvPr/>
        </p:nvPicPr>
        <p:blipFill rotWithShape="1">
          <a:blip r:embed="rId2">
            <a:extLst>
              <a:ext uri="{28A0092B-C50C-407E-A947-70E740481C1C}">
                <a14:useLocalDpi xmlns:a14="http://schemas.microsoft.com/office/drawing/2010/main" val="0"/>
              </a:ext>
            </a:extLst>
          </a:blip>
          <a:srcRect l="47071"/>
          <a:stretch/>
        </p:blipFill>
        <p:spPr>
          <a:xfrm>
            <a:off x="9098714" y="1533888"/>
            <a:ext cx="2581230" cy="3800475"/>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E8C8F0B4-0B5D-7D4D-B5E0-768CD73F0F2D}"/>
              </a:ext>
            </a:extLst>
          </p:cNvPr>
          <p:cNvPicPr>
            <a:picLocks noChangeAspect="1"/>
          </p:cNvPicPr>
          <p:nvPr/>
        </p:nvPicPr>
        <p:blipFill rotWithShape="1">
          <a:blip r:embed="rId2">
            <a:extLst>
              <a:ext uri="{28A0092B-C50C-407E-A947-70E740481C1C}">
                <a14:useLocalDpi xmlns:a14="http://schemas.microsoft.com/office/drawing/2010/main" val="0"/>
              </a:ext>
            </a:extLst>
          </a:blip>
          <a:srcRect l="47071"/>
          <a:stretch/>
        </p:blipFill>
        <p:spPr>
          <a:xfrm flipH="1">
            <a:off x="6589808" y="1528762"/>
            <a:ext cx="2581230" cy="3800475"/>
          </a:xfrm>
          <a:prstGeom prst="rect">
            <a:avLst/>
          </a:prstGeom>
        </p:spPr>
      </p:pic>
      <p:sp>
        <p:nvSpPr>
          <p:cNvPr id="9" name="Footer Placeholder 2">
            <a:extLst>
              <a:ext uri="{FF2B5EF4-FFF2-40B4-BE49-F238E27FC236}">
                <a16:creationId xmlns:a16="http://schemas.microsoft.com/office/drawing/2014/main" id="{24404589-71B8-FE41-B3EA-075539C12F40}"/>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r>
              <a:rPr lang="en-US" dirty="0"/>
              <a:t>/</a:t>
            </a:r>
            <a:r>
              <a:rPr lang="en-US" dirty="0" err="1"/>
              <a:t>taa</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1208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3CF4-456A-9E49-8554-0BBCF6876320}"/>
              </a:ext>
            </a:extLst>
          </p:cNvPr>
          <p:cNvSpPr>
            <a:spLocks noGrp="1"/>
          </p:cNvSpPr>
          <p:nvPr>
            <p:ph type="title"/>
          </p:nvPr>
        </p:nvSpPr>
        <p:spPr>
          <a:xfrm>
            <a:off x="184056" y="261199"/>
            <a:ext cx="4163064" cy="923330"/>
          </a:xfrm>
        </p:spPr>
        <p:txBody>
          <a:bodyPr/>
          <a:lstStyle/>
          <a:p>
            <a:r>
              <a:rPr lang="en-US" dirty="0"/>
              <a:t>Feel free to reach out</a:t>
            </a:r>
          </a:p>
        </p:txBody>
      </p:sp>
      <p:sp>
        <p:nvSpPr>
          <p:cNvPr id="11" name="TextBox 10">
            <a:extLst>
              <a:ext uri="{FF2B5EF4-FFF2-40B4-BE49-F238E27FC236}">
                <a16:creationId xmlns:a16="http://schemas.microsoft.com/office/drawing/2014/main" id="{2660ACDC-E5C2-5749-A943-E96124DF254A}"/>
              </a:ext>
            </a:extLst>
          </p:cNvPr>
          <p:cNvSpPr txBox="1"/>
          <p:nvPr/>
        </p:nvSpPr>
        <p:spPr>
          <a:xfrm>
            <a:off x="2178844" y="4535440"/>
            <a:ext cx="824583" cy="215444"/>
          </a:xfrm>
          <a:prstGeom prst="rect">
            <a:avLst/>
          </a:prstGeom>
          <a:noFill/>
        </p:spPr>
        <p:txBody>
          <a:bodyPr wrap="square" rtlCol="0">
            <a:spAutoFit/>
          </a:bodyPr>
          <a:lstStyle/>
          <a:p>
            <a:pPr algn="ctr"/>
            <a:r>
              <a:rPr lang="en-US" sz="800" dirty="0">
                <a:latin typeface="Helvetica" pitchFamily="2" charset="0"/>
              </a:rPr>
              <a:t>G&amp;E</a:t>
            </a:r>
          </a:p>
        </p:txBody>
      </p:sp>
      <p:sp>
        <p:nvSpPr>
          <p:cNvPr id="12" name="TextBox 11">
            <a:extLst>
              <a:ext uri="{FF2B5EF4-FFF2-40B4-BE49-F238E27FC236}">
                <a16:creationId xmlns:a16="http://schemas.microsoft.com/office/drawing/2014/main" id="{1CE9CDDF-56F3-514A-AD8E-AF31D77D079E}"/>
              </a:ext>
            </a:extLst>
          </p:cNvPr>
          <p:cNvSpPr txBox="1"/>
          <p:nvPr/>
        </p:nvSpPr>
        <p:spPr>
          <a:xfrm>
            <a:off x="3173213" y="4535440"/>
            <a:ext cx="824583" cy="215444"/>
          </a:xfrm>
          <a:prstGeom prst="rect">
            <a:avLst/>
          </a:prstGeom>
          <a:noFill/>
        </p:spPr>
        <p:txBody>
          <a:bodyPr wrap="square" rtlCol="0">
            <a:spAutoFit/>
          </a:bodyPr>
          <a:lstStyle/>
          <a:p>
            <a:pPr algn="ctr"/>
            <a:r>
              <a:rPr lang="en-US" sz="800" dirty="0">
                <a:latin typeface="Helvetica" pitchFamily="2" charset="0"/>
              </a:rPr>
              <a:t>G&amp;E/NGG</a:t>
            </a:r>
          </a:p>
        </p:txBody>
      </p:sp>
      <p:sp>
        <p:nvSpPr>
          <p:cNvPr id="13" name="TextBox 12">
            <a:extLst>
              <a:ext uri="{FF2B5EF4-FFF2-40B4-BE49-F238E27FC236}">
                <a16:creationId xmlns:a16="http://schemas.microsoft.com/office/drawing/2014/main" id="{26422CC1-AC6F-C146-AC6E-357334EDE687}"/>
              </a:ext>
            </a:extLst>
          </p:cNvPr>
          <p:cNvSpPr txBox="1"/>
          <p:nvPr/>
        </p:nvSpPr>
        <p:spPr>
          <a:xfrm>
            <a:off x="1044404" y="5788336"/>
            <a:ext cx="1092362" cy="215444"/>
          </a:xfrm>
          <a:prstGeom prst="rect">
            <a:avLst/>
          </a:prstGeom>
          <a:noFill/>
        </p:spPr>
        <p:txBody>
          <a:bodyPr wrap="square" rtlCol="0">
            <a:spAutoFit/>
          </a:bodyPr>
          <a:lstStyle/>
          <a:p>
            <a:pPr algn="ctr"/>
            <a:r>
              <a:rPr lang="en-US" sz="800" dirty="0">
                <a:latin typeface="Helvetica" pitchFamily="2" charset="0"/>
              </a:rPr>
              <a:t>IGG/MVP</a:t>
            </a:r>
          </a:p>
        </p:txBody>
      </p:sp>
      <p:sp>
        <p:nvSpPr>
          <p:cNvPr id="14" name="TextBox 13">
            <a:extLst>
              <a:ext uri="{FF2B5EF4-FFF2-40B4-BE49-F238E27FC236}">
                <a16:creationId xmlns:a16="http://schemas.microsoft.com/office/drawing/2014/main" id="{4794A05F-A319-994A-86B3-421EE886D942}"/>
              </a:ext>
            </a:extLst>
          </p:cNvPr>
          <p:cNvSpPr txBox="1"/>
          <p:nvPr/>
        </p:nvSpPr>
        <p:spPr>
          <a:xfrm>
            <a:off x="2044954" y="5788336"/>
            <a:ext cx="1092362" cy="215444"/>
          </a:xfrm>
          <a:prstGeom prst="rect">
            <a:avLst/>
          </a:prstGeom>
          <a:noFill/>
        </p:spPr>
        <p:txBody>
          <a:bodyPr wrap="square" rtlCol="0">
            <a:spAutoFit/>
          </a:bodyPr>
          <a:lstStyle/>
          <a:p>
            <a:pPr algn="ctr"/>
            <a:r>
              <a:rPr lang="en-US" sz="800" dirty="0">
                <a:latin typeface="Helvetica" pitchFamily="2" charset="0"/>
              </a:rPr>
              <a:t>IGG/MVP</a:t>
            </a:r>
          </a:p>
        </p:txBody>
      </p:sp>
      <p:sp>
        <p:nvSpPr>
          <p:cNvPr id="15" name="TextBox 14">
            <a:extLst>
              <a:ext uri="{FF2B5EF4-FFF2-40B4-BE49-F238E27FC236}">
                <a16:creationId xmlns:a16="http://schemas.microsoft.com/office/drawing/2014/main" id="{EC34F87D-68B5-8F43-BA0B-EC976A2FFDB9}"/>
              </a:ext>
            </a:extLst>
          </p:cNvPr>
          <p:cNvSpPr txBox="1"/>
          <p:nvPr/>
        </p:nvSpPr>
        <p:spPr>
          <a:xfrm>
            <a:off x="3242468" y="5788336"/>
            <a:ext cx="686073" cy="215444"/>
          </a:xfrm>
          <a:prstGeom prst="rect">
            <a:avLst/>
          </a:prstGeom>
          <a:noFill/>
        </p:spPr>
        <p:txBody>
          <a:bodyPr wrap="square" rtlCol="0">
            <a:spAutoFit/>
          </a:bodyPr>
          <a:lstStyle/>
          <a:p>
            <a:pPr algn="ctr"/>
            <a:r>
              <a:rPr lang="en-US" sz="800" dirty="0">
                <a:latin typeface="Helvetica" pitchFamily="2" charset="0"/>
              </a:rPr>
              <a:t>MVP</a:t>
            </a:r>
          </a:p>
        </p:txBody>
      </p:sp>
      <p:sp>
        <p:nvSpPr>
          <p:cNvPr id="18" name="TextBox 17">
            <a:extLst>
              <a:ext uri="{FF2B5EF4-FFF2-40B4-BE49-F238E27FC236}">
                <a16:creationId xmlns:a16="http://schemas.microsoft.com/office/drawing/2014/main" id="{E98932CB-3BEA-B740-8D07-7F6B39A363D4}"/>
              </a:ext>
            </a:extLst>
          </p:cNvPr>
          <p:cNvSpPr txBox="1"/>
          <p:nvPr/>
        </p:nvSpPr>
        <p:spPr>
          <a:xfrm>
            <a:off x="249924" y="4535440"/>
            <a:ext cx="674531" cy="215444"/>
          </a:xfrm>
          <a:prstGeom prst="rect">
            <a:avLst/>
          </a:prstGeom>
          <a:noFill/>
        </p:spPr>
        <p:txBody>
          <a:bodyPr wrap="square" rtlCol="0">
            <a:spAutoFit/>
          </a:bodyPr>
          <a:lstStyle/>
          <a:p>
            <a:pPr algn="ctr"/>
            <a:r>
              <a:rPr lang="en-US" sz="800" dirty="0">
                <a:latin typeface="Helvetica" pitchFamily="2" charset="0"/>
              </a:rPr>
              <a:t>DSRB</a:t>
            </a:r>
          </a:p>
        </p:txBody>
      </p:sp>
      <p:sp>
        <p:nvSpPr>
          <p:cNvPr id="19" name="TextBox 18">
            <a:extLst>
              <a:ext uri="{FF2B5EF4-FFF2-40B4-BE49-F238E27FC236}">
                <a16:creationId xmlns:a16="http://schemas.microsoft.com/office/drawing/2014/main" id="{5A317454-A1E1-C74B-8A03-6ADA85A7D283}"/>
              </a:ext>
            </a:extLst>
          </p:cNvPr>
          <p:cNvSpPr txBox="1"/>
          <p:nvPr/>
        </p:nvSpPr>
        <p:spPr>
          <a:xfrm>
            <a:off x="1337469" y="4535440"/>
            <a:ext cx="506233" cy="215444"/>
          </a:xfrm>
          <a:prstGeom prst="rect">
            <a:avLst/>
          </a:prstGeom>
          <a:noFill/>
        </p:spPr>
        <p:txBody>
          <a:bodyPr wrap="square" rtlCol="0">
            <a:spAutoFit/>
          </a:bodyPr>
          <a:lstStyle/>
          <a:p>
            <a:pPr algn="ctr"/>
            <a:r>
              <a:rPr lang="en-US" sz="800" dirty="0">
                <a:latin typeface="Helvetica" pitchFamily="2" charset="0"/>
              </a:rPr>
              <a:t>GCB</a:t>
            </a:r>
          </a:p>
        </p:txBody>
      </p:sp>
      <p:pic>
        <p:nvPicPr>
          <p:cNvPr id="21" name="Picture 20">
            <a:extLst>
              <a:ext uri="{FF2B5EF4-FFF2-40B4-BE49-F238E27FC236}">
                <a16:creationId xmlns:a16="http://schemas.microsoft.com/office/drawing/2014/main" id="{FEA073A5-C87A-7842-8A5F-EF15AFFB49C1}"/>
              </a:ext>
            </a:extLst>
          </p:cNvPr>
          <p:cNvPicPr>
            <a:picLocks/>
          </p:cNvPicPr>
          <p:nvPr/>
        </p:nvPicPr>
        <p:blipFill>
          <a:blip r:embed="rId2"/>
          <a:stretch>
            <a:fillRect/>
          </a:stretch>
        </p:blipFill>
        <p:spPr>
          <a:xfrm>
            <a:off x="3132692" y="2266736"/>
            <a:ext cx="914400" cy="914400"/>
          </a:xfrm>
          <a:prstGeom prst="rect">
            <a:avLst/>
          </a:prstGeom>
          <a:ln w="38100">
            <a:solidFill>
              <a:srgbClr val="002060"/>
            </a:solidFill>
          </a:ln>
        </p:spPr>
      </p:pic>
      <p:pic>
        <p:nvPicPr>
          <p:cNvPr id="22" name="Picture 21">
            <a:extLst>
              <a:ext uri="{FF2B5EF4-FFF2-40B4-BE49-F238E27FC236}">
                <a16:creationId xmlns:a16="http://schemas.microsoft.com/office/drawing/2014/main" id="{EC1FDCDC-4F98-2B47-8C0E-977F737E111A}"/>
              </a:ext>
            </a:extLst>
          </p:cNvPr>
          <p:cNvPicPr>
            <a:picLocks/>
          </p:cNvPicPr>
          <p:nvPr/>
        </p:nvPicPr>
        <p:blipFill>
          <a:blip r:embed="rId3"/>
          <a:stretch>
            <a:fillRect/>
          </a:stretch>
        </p:blipFill>
        <p:spPr>
          <a:xfrm>
            <a:off x="5134494" y="2266736"/>
            <a:ext cx="914400" cy="914400"/>
          </a:xfrm>
          <a:prstGeom prst="rect">
            <a:avLst/>
          </a:prstGeom>
          <a:ln w="38100">
            <a:solidFill>
              <a:srgbClr val="002060"/>
            </a:solidFill>
          </a:ln>
        </p:spPr>
      </p:pic>
      <p:pic>
        <p:nvPicPr>
          <p:cNvPr id="23" name="Picture 22">
            <a:extLst>
              <a:ext uri="{FF2B5EF4-FFF2-40B4-BE49-F238E27FC236}">
                <a16:creationId xmlns:a16="http://schemas.microsoft.com/office/drawing/2014/main" id="{69859479-B9AF-824A-AF22-3548CC22F1C9}"/>
              </a:ext>
            </a:extLst>
          </p:cNvPr>
          <p:cNvPicPr>
            <a:picLocks/>
          </p:cNvPicPr>
          <p:nvPr/>
        </p:nvPicPr>
        <p:blipFill>
          <a:blip r:embed="rId4"/>
          <a:stretch>
            <a:fillRect/>
          </a:stretch>
        </p:blipFill>
        <p:spPr>
          <a:xfrm>
            <a:off x="3133310" y="4863758"/>
            <a:ext cx="914400" cy="914400"/>
          </a:xfrm>
          <a:prstGeom prst="rect">
            <a:avLst/>
          </a:prstGeom>
          <a:ln w="38100">
            <a:solidFill>
              <a:srgbClr val="002060"/>
            </a:solidFill>
          </a:ln>
        </p:spPr>
      </p:pic>
      <p:pic>
        <p:nvPicPr>
          <p:cNvPr id="24" name="Picture 23">
            <a:extLst>
              <a:ext uri="{FF2B5EF4-FFF2-40B4-BE49-F238E27FC236}">
                <a16:creationId xmlns:a16="http://schemas.microsoft.com/office/drawing/2014/main" id="{052B0649-F9BA-C340-A4DF-6A222486E860}"/>
              </a:ext>
            </a:extLst>
          </p:cNvPr>
          <p:cNvPicPr>
            <a:picLocks/>
          </p:cNvPicPr>
          <p:nvPr/>
        </p:nvPicPr>
        <p:blipFill>
          <a:blip r:embed="rId5"/>
          <a:stretch>
            <a:fillRect/>
          </a:stretch>
        </p:blipFill>
        <p:spPr>
          <a:xfrm>
            <a:off x="11139897" y="4863758"/>
            <a:ext cx="914400" cy="914400"/>
          </a:xfrm>
          <a:prstGeom prst="rect">
            <a:avLst/>
          </a:prstGeom>
          <a:ln w="38100">
            <a:solidFill>
              <a:srgbClr val="002060"/>
            </a:solidFill>
          </a:ln>
        </p:spPr>
      </p:pic>
      <p:pic>
        <p:nvPicPr>
          <p:cNvPr id="25" name="Picture 24">
            <a:extLst>
              <a:ext uri="{FF2B5EF4-FFF2-40B4-BE49-F238E27FC236}">
                <a16:creationId xmlns:a16="http://schemas.microsoft.com/office/drawing/2014/main" id="{7ACD446E-DA1F-0348-9A29-8C9C49D6C34D}"/>
              </a:ext>
            </a:extLst>
          </p:cNvPr>
          <p:cNvPicPr>
            <a:picLocks/>
          </p:cNvPicPr>
          <p:nvPr/>
        </p:nvPicPr>
        <p:blipFill>
          <a:blip r:embed="rId6"/>
          <a:stretch>
            <a:fillRect/>
          </a:stretch>
        </p:blipFill>
        <p:spPr>
          <a:xfrm>
            <a:off x="2132203" y="4863758"/>
            <a:ext cx="914400" cy="914400"/>
          </a:xfrm>
          <a:prstGeom prst="rect">
            <a:avLst/>
          </a:prstGeom>
          <a:ln w="38100">
            <a:solidFill>
              <a:srgbClr val="002060"/>
            </a:solidFill>
          </a:ln>
        </p:spPr>
      </p:pic>
      <p:pic>
        <p:nvPicPr>
          <p:cNvPr id="26" name="Picture 25">
            <a:extLst>
              <a:ext uri="{FF2B5EF4-FFF2-40B4-BE49-F238E27FC236}">
                <a16:creationId xmlns:a16="http://schemas.microsoft.com/office/drawing/2014/main" id="{6A891BE4-89E8-A34A-AD4A-96AF0BB9FFF8}"/>
              </a:ext>
            </a:extLst>
          </p:cNvPr>
          <p:cNvPicPr>
            <a:picLocks/>
          </p:cNvPicPr>
          <p:nvPr/>
        </p:nvPicPr>
        <p:blipFill>
          <a:blip r:embed="rId7"/>
          <a:stretch>
            <a:fillRect/>
          </a:stretch>
        </p:blipFill>
        <p:spPr>
          <a:xfrm>
            <a:off x="1131096" y="4863758"/>
            <a:ext cx="914400" cy="914400"/>
          </a:xfrm>
          <a:prstGeom prst="rect">
            <a:avLst/>
          </a:prstGeom>
          <a:ln w="38100">
            <a:solidFill>
              <a:srgbClr val="002060"/>
            </a:solidFill>
          </a:ln>
        </p:spPr>
      </p:pic>
      <p:pic>
        <p:nvPicPr>
          <p:cNvPr id="27" name="Picture 26">
            <a:extLst>
              <a:ext uri="{FF2B5EF4-FFF2-40B4-BE49-F238E27FC236}">
                <a16:creationId xmlns:a16="http://schemas.microsoft.com/office/drawing/2014/main" id="{BB04C186-3AD0-EF4E-A952-DFA7E58CF75A}"/>
              </a:ext>
            </a:extLst>
          </p:cNvPr>
          <p:cNvPicPr>
            <a:picLocks/>
          </p:cNvPicPr>
          <p:nvPr/>
        </p:nvPicPr>
        <p:blipFill>
          <a:blip r:embed="rId8"/>
          <a:stretch>
            <a:fillRect/>
          </a:stretch>
        </p:blipFill>
        <p:spPr>
          <a:xfrm>
            <a:off x="10138794" y="4863758"/>
            <a:ext cx="914400" cy="914400"/>
          </a:xfrm>
          <a:prstGeom prst="rect">
            <a:avLst/>
          </a:prstGeom>
          <a:ln w="38100">
            <a:solidFill>
              <a:srgbClr val="002060"/>
            </a:solidFill>
          </a:ln>
        </p:spPr>
      </p:pic>
      <p:pic>
        <p:nvPicPr>
          <p:cNvPr id="28" name="Picture 27">
            <a:extLst>
              <a:ext uri="{FF2B5EF4-FFF2-40B4-BE49-F238E27FC236}">
                <a16:creationId xmlns:a16="http://schemas.microsoft.com/office/drawing/2014/main" id="{28A84939-0420-FF45-B9FD-0BCF55379676}"/>
              </a:ext>
            </a:extLst>
          </p:cNvPr>
          <p:cNvPicPr>
            <a:picLocks/>
          </p:cNvPicPr>
          <p:nvPr/>
        </p:nvPicPr>
        <p:blipFill>
          <a:blip r:embed="rId9"/>
          <a:stretch>
            <a:fillRect/>
          </a:stretch>
        </p:blipFill>
        <p:spPr>
          <a:xfrm>
            <a:off x="11139897" y="3570028"/>
            <a:ext cx="914400" cy="914400"/>
          </a:xfrm>
          <a:prstGeom prst="rect">
            <a:avLst/>
          </a:prstGeom>
          <a:ln w="38100">
            <a:solidFill>
              <a:srgbClr val="002060"/>
            </a:solidFill>
          </a:ln>
        </p:spPr>
      </p:pic>
      <p:pic>
        <p:nvPicPr>
          <p:cNvPr id="31" name="Picture 30">
            <a:extLst>
              <a:ext uri="{FF2B5EF4-FFF2-40B4-BE49-F238E27FC236}">
                <a16:creationId xmlns:a16="http://schemas.microsoft.com/office/drawing/2014/main" id="{743F3290-FBE3-A642-9031-6607D12172DB}"/>
              </a:ext>
            </a:extLst>
          </p:cNvPr>
          <p:cNvPicPr>
            <a:picLocks/>
          </p:cNvPicPr>
          <p:nvPr/>
        </p:nvPicPr>
        <p:blipFill>
          <a:blip r:embed="rId10"/>
          <a:stretch>
            <a:fillRect/>
          </a:stretch>
        </p:blipFill>
        <p:spPr>
          <a:xfrm>
            <a:off x="3132692" y="3570028"/>
            <a:ext cx="914400" cy="914400"/>
          </a:xfrm>
          <a:prstGeom prst="rect">
            <a:avLst/>
          </a:prstGeom>
          <a:ln w="38100">
            <a:solidFill>
              <a:srgbClr val="002060"/>
            </a:solidFill>
          </a:ln>
        </p:spPr>
      </p:pic>
      <p:pic>
        <p:nvPicPr>
          <p:cNvPr id="32" name="Picture 31">
            <a:extLst>
              <a:ext uri="{FF2B5EF4-FFF2-40B4-BE49-F238E27FC236}">
                <a16:creationId xmlns:a16="http://schemas.microsoft.com/office/drawing/2014/main" id="{AF3E53AF-BBE7-C74D-9080-866FCE0F84DB}"/>
              </a:ext>
            </a:extLst>
          </p:cNvPr>
          <p:cNvPicPr>
            <a:picLocks/>
          </p:cNvPicPr>
          <p:nvPr/>
        </p:nvPicPr>
        <p:blipFill>
          <a:blip r:embed="rId11"/>
          <a:stretch>
            <a:fillRect/>
          </a:stretch>
        </p:blipFill>
        <p:spPr>
          <a:xfrm>
            <a:off x="2131791" y="2266736"/>
            <a:ext cx="914400" cy="914400"/>
          </a:xfrm>
          <a:prstGeom prst="rect">
            <a:avLst/>
          </a:prstGeom>
          <a:ln w="38100">
            <a:solidFill>
              <a:srgbClr val="002060"/>
            </a:solidFill>
          </a:ln>
        </p:spPr>
      </p:pic>
      <p:pic>
        <p:nvPicPr>
          <p:cNvPr id="33" name="Picture 32">
            <a:extLst>
              <a:ext uri="{FF2B5EF4-FFF2-40B4-BE49-F238E27FC236}">
                <a16:creationId xmlns:a16="http://schemas.microsoft.com/office/drawing/2014/main" id="{0D0E1BDA-8960-4248-98E0-3336180C905D}"/>
              </a:ext>
            </a:extLst>
          </p:cNvPr>
          <p:cNvPicPr>
            <a:picLocks/>
          </p:cNvPicPr>
          <p:nvPr/>
        </p:nvPicPr>
        <p:blipFill>
          <a:blip r:embed="rId12"/>
          <a:stretch>
            <a:fillRect/>
          </a:stretch>
        </p:blipFill>
        <p:spPr>
          <a:xfrm>
            <a:off x="129989" y="3570028"/>
            <a:ext cx="914400" cy="914400"/>
          </a:xfrm>
          <a:prstGeom prst="rect">
            <a:avLst/>
          </a:prstGeom>
          <a:ln w="38100">
            <a:solidFill>
              <a:srgbClr val="002060"/>
            </a:solidFill>
          </a:ln>
        </p:spPr>
      </p:pic>
      <p:pic>
        <p:nvPicPr>
          <p:cNvPr id="34" name="Picture 33">
            <a:extLst>
              <a:ext uri="{FF2B5EF4-FFF2-40B4-BE49-F238E27FC236}">
                <a16:creationId xmlns:a16="http://schemas.microsoft.com/office/drawing/2014/main" id="{83F01DF7-87E7-7045-B5AA-52EBAA0C8B31}"/>
              </a:ext>
            </a:extLst>
          </p:cNvPr>
          <p:cNvPicPr>
            <a:picLocks/>
          </p:cNvPicPr>
          <p:nvPr/>
        </p:nvPicPr>
        <p:blipFill>
          <a:blip r:embed="rId13"/>
          <a:stretch>
            <a:fillRect/>
          </a:stretch>
        </p:blipFill>
        <p:spPr>
          <a:xfrm>
            <a:off x="129989" y="4863758"/>
            <a:ext cx="914400" cy="914400"/>
          </a:xfrm>
          <a:prstGeom prst="rect">
            <a:avLst/>
          </a:prstGeom>
          <a:ln w="38100">
            <a:solidFill>
              <a:srgbClr val="002060"/>
            </a:solidFill>
          </a:ln>
        </p:spPr>
      </p:pic>
      <p:sp>
        <p:nvSpPr>
          <p:cNvPr id="35" name="TextBox 34">
            <a:extLst>
              <a:ext uri="{FF2B5EF4-FFF2-40B4-BE49-F238E27FC236}">
                <a16:creationId xmlns:a16="http://schemas.microsoft.com/office/drawing/2014/main" id="{7EA3D87D-D8B9-F942-AC7D-467F2E26FB23}"/>
              </a:ext>
            </a:extLst>
          </p:cNvPr>
          <p:cNvSpPr txBox="1"/>
          <p:nvPr/>
        </p:nvSpPr>
        <p:spPr>
          <a:xfrm>
            <a:off x="41008" y="5788336"/>
            <a:ext cx="1092362" cy="215444"/>
          </a:xfrm>
          <a:prstGeom prst="rect">
            <a:avLst/>
          </a:prstGeom>
          <a:noFill/>
        </p:spPr>
        <p:txBody>
          <a:bodyPr wrap="square" rtlCol="0">
            <a:spAutoFit/>
          </a:bodyPr>
          <a:lstStyle/>
          <a:p>
            <a:pPr algn="ctr"/>
            <a:r>
              <a:rPr lang="en-US" sz="800" dirty="0">
                <a:latin typeface="Helvetica" pitchFamily="2" charset="0"/>
              </a:rPr>
              <a:t>IGG/MVP</a:t>
            </a:r>
          </a:p>
        </p:txBody>
      </p:sp>
      <p:pic>
        <p:nvPicPr>
          <p:cNvPr id="36" name="Picture 35">
            <a:extLst>
              <a:ext uri="{FF2B5EF4-FFF2-40B4-BE49-F238E27FC236}">
                <a16:creationId xmlns:a16="http://schemas.microsoft.com/office/drawing/2014/main" id="{174ADB55-333A-0B45-B874-674CB51CC598}"/>
              </a:ext>
            </a:extLst>
          </p:cNvPr>
          <p:cNvPicPr>
            <a:picLocks/>
          </p:cNvPicPr>
          <p:nvPr/>
        </p:nvPicPr>
        <p:blipFill rotWithShape="1">
          <a:blip r:embed="rId14"/>
          <a:srcRect l="21361" r="19976"/>
          <a:stretch/>
        </p:blipFill>
        <p:spPr>
          <a:xfrm>
            <a:off x="129989" y="2266736"/>
            <a:ext cx="914400" cy="914400"/>
          </a:xfrm>
          <a:prstGeom prst="rect">
            <a:avLst/>
          </a:prstGeom>
          <a:ln w="38100">
            <a:solidFill>
              <a:srgbClr val="002060"/>
            </a:solidFill>
          </a:ln>
        </p:spPr>
      </p:pic>
      <p:pic>
        <p:nvPicPr>
          <p:cNvPr id="37" name="Picture 36">
            <a:extLst>
              <a:ext uri="{FF2B5EF4-FFF2-40B4-BE49-F238E27FC236}">
                <a16:creationId xmlns:a16="http://schemas.microsoft.com/office/drawing/2014/main" id="{B694BE37-7371-E342-B5E0-2127D8B3E13B}"/>
              </a:ext>
            </a:extLst>
          </p:cNvPr>
          <p:cNvPicPr>
            <a:picLocks/>
          </p:cNvPicPr>
          <p:nvPr/>
        </p:nvPicPr>
        <p:blipFill>
          <a:blip r:embed="rId15"/>
          <a:stretch>
            <a:fillRect/>
          </a:stretch>
        </p:blipFill>
        <p:spPr>
          <a:xfrm>
            <a:off x="1130890" y="2266736"/>
            <a:ext cx="914400" cy="914400"/>
          </a:xfrm>
          <a:prstGeom prst="rect">
            <a:avLst/>
          </a:prstGeom>
          <a:ln w="38100">
            <a:solidFill>
              <a:srgbClr val="002060"/>
            </a:solidFill>
          </a:ln>
        </p:spPr>
      </p:pic>
      <p:pic>
        <p:nvPicPr>
          <p:cNvPr id="38" name="Picture 37">
            <a:extLst>
              <a:ext uri="{FF2B5EF4-FFF2-40B4-BE49-F238E27FC236}">
                <a16:creationId xmlns:a16="http://schemas.microsoft.com/office/drawing/2014/main" id="{0F6BD368-6321-7C4C-9F8B-DB4633DE5DCF}"/>
              </a:ext>
            </a:extLst>
          </p:cNvPr>
          <p:cNvPicPr>
            <a:picLocks/>
          </p:cNvPicPr>
          <p:nvPr/>
        </p:nvPicPr>
        <p:blipFill>
          <a:blip r:embed="rId16"/>
          <a:stretch>
            <a:fillRect/>
          </a:stretch>
        </p:blipFill>
        <p:spPr>
          <a:xfrm>
            <a:off x="4133593" y="3570028"/>
            <a:ext cx="914400" cy="914400"/>
          </a:xfrm>
          <a:prstGeom prst="rect">
            <a:avLst/>
          </a:prstGeom>
          <a:ln w="38100">
            <a:solidFill>
              <a:srgbClr val="002060"/>
            </a:solidFill>
          </a:ln>
        </p:spPr>
      </p:pic>
      <p:pic>
        <p:nvPicPr>
          <p:cNvPr id="39" name="Picture 38">
            <a:extLst>
              <a:ext uri="{FF2B5EF4-FFF2-40B4-BE49-F238E27FC236}">
                <a16:creationId xmlns:a16="http://schemas.microsoft.com/office/drawing/2014/main" id="{2BFB2FD1-61D6-FF43-800F-75A01BBB2A51}"/>
              </a:ext>
            </a:extLst>
          </p:cNvPr>
          <p:cNvPicPr>
            <a:picLocks/>
          </p:cNvPicPr>
          <p:nvPr/>
        </p:nvPicPr>
        <p:blipFill>
          <a:blip r:embed="rId17"/>
          <a:stretch>
            <a:fillRect/>
          </a:stretch>
        </p:blipFill>
        <p:spPr>
          <a:xfrm>
            <a:off x="5134494" y="3570028"/>
            <a:ext cx="914400" cy="914400"/>
          </a:xfrm>
          <a:prstGeom prst="rect">
            <a:avLst/>
          </a:prstGeom>
          <a:ln w="38100">
            <a:solidFill>
              <a:srgbClr val="002060"/>
            </a:solidFill>
          </a:ln>
        </p:spPr>
      </p:pic>
      <p:pic>
        <p:nvPicPr>
          <p:cNvPr id="40" name="Picture 39">
            <a:extLst>
              <a:ext uri="{FF2B5EF4-FFF2-40B4-BE49-F238E27FC236}">
                <a16:creationId xmlns:a16="http://schemas.microsoft.com/office/drawing/2014/main" id="{0A0AB143-BADD-5241-ADB5-E8189F7FCD0E}"/>
              </a:ext>
            </a:extLst>
          </p:cNvPr>
          <p:cNvPicPr>
            <a:picLocks/>
          </p:cNvPicPr>
          <p:nvPr/>
        </p:nvPicPr>
        <p:blipFill>
          <a:blip r:embed="rId18"/>
          <a:stretch>
            <a:fillRect/>
          </a:stretch>
        </p:blipFill>
        <p:spPr>
          <a:xfrm>
            <a:off x="4133593" y="2266736"/>
            <a:ext cx="914400" cy="914400"/>
          </a:xfrm>
          <a:prstGeom prst="rect">
            <a:avLst/>
          </a:prstGeom>
          <a:ln w="38100">
            <a:solidFill>
              <a:srgbClr val="002060"/>
            </a:solidFill>
          </a:ln>
        </p:spPr>
      </p:pic>
      <p:pic>
        <p:nvPicPr>
          <p:cNvPr id="41" name="Picture 40">
            <a:extLst>
              <a:ext uri="{FF2B5EF4-FFF2-40B4-BE49-F238E27FC236}">
                <a16:creationId xmlns:a16="http://schemas.microsoft.com/office/drawing/2014/main" id="{6C89107B-BDC0-BA49-995E-921F8F62A737}"/>
              </a:ext>
            </a:extLst>
          </p:cNvPr>
          <p:cNvPicPr>
            <a:picLocks/>
          </p:cNvPicPr>
          <p:nvPr/>
        </p:nvPicPr>
        <p:blipFill>
          <a:blip r:embed="rId19"/>
          <a:stretch>
            <a:fillRect/>
          </a:stretch>
        </p:blipFill>
        <p:spPr>
          <a:xfrm>
            <a:off x="10138999" y="3570028"/>
            <a:ext cx="914400" cy="914400"/>
          </a:xfrm>
          <a:prstGeom prst="rect">
            <a:avLst/>
          </a:prstGeom>
          <a:ln w="38100">
            <a:solidFill>
              <a:srgbClr val="002060"/>
            </a:solidFill>
          </a:ln>
        </p:spPr>
      </p:pic>
      <p:sp>
        <p:nvSpPr>
          <p:cNvPr id="49" name="TextBox 48">
            <a:extLst>
              <a:ext uri="{FF2B5EF4-FFF2-40B4-BE49-F238E27FC236}">
                <a16:creationId xmlns:a16="http://schemas.microsoft.com/office/drawing/2014/main" id="{CCA769B5-C0BB-DB4E-A081-36755F5381F6}"/>
              </a:ext>
            </a:extLst>
          </p:cNvPr>
          <p:cNvSpPr txBox="1"/>
          <p:nvPr/>
        </p:nvSpPr>
        <p:spPr>
          <a:xfrm>
            <a:off x="4182621" y="4535440"/>
            <a:ext cx="806115" cy="215444"/>
          </a:xfrm>
          <a:prstGeom prst="rect">
            <a:avLst/>
          </a:prstGeom>
          <a:noFill/>
        </p:spPr>
        <p:txBody>
          <a:bodyPr wrap="square" rtlCol="0">
            <a:spAutoFit/>
          </a:bodyPr>
          <a:lstStyle/>
          <a:p>
            <a:pPr algn="ctr"/>
            <a:r>
              <a:rPr lang="en-US" sz="800" dirty="0">
                <a:latin typeface="Helvetica" pitchFamily="2" charset="0"/>
              </a:rPr>
              <a:t>GGEB</a:t>
            </a:r>
          </a:p>
        </p:txBody>
      </p:sp>
      <p:sp>
        <p:nvSpPr>
          <p:cNvPr id="50" name="TextBox 49">
            <a:extLst>
              <a:ext uri="{FF2B5EF4-FFF2-40B4-BE49-F238E27FC236}">
                <a16:creationId xmlns:a16="http://schemas.microsoft.com/office/drawing/2014/main" id="{A1909656-A4E6-2545-A0C9-6D9E0F27E7C2}"/>
              </a:ext>
            </a:extLst>
          </p:cNvPr>
          <p:cNvSpPr txBox="1"/>
          <p:nvPr/>
        </p:nvSpPr>
        <p:spPr>
          <a:xfrm>
            <a:off x="5148550" y="4535440"/>
            <a:ext cx="882292" cy="215444"/>
          </a:xfrm>
          <a:prstGeom prst="rect">
            <a:avLst/>
          </a:prstGeom>
          <a:noFill/>
        </p:spPr>
        <p:txBody>
          <a:bodyPr wrap="square" rtlCol="0">
            <a:spAutoFit/>
          </a:bodyPr>
          <a:lstStyle/>
          <a:p>
            <a:pPr algn="ctr"/>
            <a:r>
              <a:rPr lang="en-US" sz="800" dirty="0">
                <a:latin typeface="Helvetica" pitchFamily="2" charset="0"/>
              </a:rPr>
              <a:t>GGEB</a:t>
            </a:r>
          </a:p>
        </p:txBody>
      </p:sp>
      <p:sp>
        <p:nvSpPr>
          <p:cNvPr id="51" name="TextBox 50">
            <a:extLst>
              <a:ext uri="{FF2B5EF4-FFF2-40B4-BE49-F238E27FC236}">
                <a16:creationId xmlns:a16="http://schemas.microsoft.com/office/drawing/2014/main" id="{4A67AEF5-7751-B648-A71C-33FED7E8126C}"/>
              </a:ext>
            </a:extLst>
          </p:cNvPr>
          <p:cNvSpPr txBox="1"/>
          <p:nvPr/>
        </p:nvSpPr>
        <p:spPr>
          <a:xfrm>
            <a:off x="6242980" y="4535440"/>
            <a:ext cx="686073" cy="215444"/>
          </a:xfrm>
          <a:prstGeom prst="rect">
            <a:avLst/>
          </a:prstGeom>
          <a:noFill/>
        </p:spPr>
        <p:txBody>
          <a:bodyPr wrap="square" rtlCol="0">
            <a:spAutoFit/>
          </a:bodyPr>
          <a:lstStyle/>
          <a:p>
            <a:pPr algn="ctr"/>
            <a:r>
              <a:rPr lang="en-US" sz="800" dirty="0">
                <a:latin typeface="Helvetica" pitchFamily="2" charset="0"/>
              </a:rPr>
              <a:t>DSRB</a:t>
            </a:r>
          </a:p>
        </p:txBody>
      </p:sp>
      <p:sp>
        <p:nvSpPr>
          <p:cNvPr id="52" name="TextBox 51">
            <a:extLst>
              <a:ext uri="{FF2B5EF4-FFF2-40B4-BE49-F238E27FC236}">
                <a16:creationId xmlns:a16="http://schemas.microsoft.com/office/drawing/2014/main" id="{66F09AE0-2D5B-844C-A9ED-58055FBE1C03}"/>
              </a:ext>
            </a:extLst>
          </p:cNvPr>
          <p:cNvSpPr txBox="1"/>
          <p:nvPr/>
        </p:nvSpPr>
        <p:spPr>
          <a:xfrm>
            <a:off x="9183306" y="4535440"/>
            <a:ext cx="824583" cy="215444"/>
          </a:xfrm>
          <a:prstGeom prst="rect">
            <a:avLst/>
          </a:prstGeom>
          <a:noFill/>
        </p:spPr>
        <p:txBody>
          <a:bodyPr wrap="square" rtlCol="0">
            <a:spAutoFit/>
          </a:bodyPr>
          <a:lstStyle/>
          <a:p>
            <a:pPr algn="ctr"/>
            <a:r>
              <a:rPr lang="en-US" sz="800" dirty="0">
                <a:latin typeface="Helvetica" pitchFamily="2" charset="0"/>
              </a:rPr>
              <a:t>GGEB</a:t>
            </a:r>
          </a:p>
        </p:txBody>
      </p:sp>
      <p:sp>
        <p:nvSpPr>
          <p:cNvPr id="53" name="TextBox 52">
            <a:extLst>
              <a:ext uri="{FF2B5EF4-FFF2-40B4-BE49-F238E27FC236}">
                <a16:creationId xmlns:a16="http://schemas.microsoft.com/office/drawing/2014/main" id="{A91639DA-F74F-D749-B532-4039DB97D132}"/>
              </a:ext>
            </a:extLst>
          </p:cNvPr>
          <p:cNvSpPr txBox="1"/>
          <p:nvPr/>
        </p:nvSpPr>
        <p:spPr>
          <a:xfrm>
            <a:off x="4254184" y="5788336"/>
            <a:ext cx="662989" cy="215444"/>
          </a:xfrm>
          <a:prstGeom prst="rect">
            <a:avLst/>
          </a:prstGeom>
          <a:noFill/>
        </p:spPr>
        <p:txBody>
          <a:bodyPr wrap="square" rtlCol="0">
            <a:spAutoFit/>
          </a:bodyPr>
          <a:lstStyle/>
          <a:p>
            <a:pPr algn="ctr"/>
            <a:r>
              <a:rPr lang="en-US" sz="800" dirty="0">
                <a:latin typeface="Helvetica" pitchFamily="2" charset="0"/>
              </a:rPr>
              <a:t>GTV</a:t>
            </a:r>
          </a:p>
        </p:txBody>
      </p:sp>
      <p:sp>
        <p:nvSpPr>
          <p:cNvPr id="54" name="TextBox 53">
            <a:extLst>
              <a:ext uri="{FF2B5EF4-FFF2-40B4-BE49-F238E27FC236}">
                <a16:creationId xmlns:a16="http://schemas.microsoft.com/office/drawing/2014/main" id="{2A657C5B-B89E-D140-AEB0-D3532E8A789D}"/>
              </a:ext>
            </a:extLst>
          </p:cNvPr>
          <p:cNvSpPr txBox="1"/>
          <p:nvPr/>
        </p:nvSpPr>
        <p:spPr>
          <a:xfrm>
            <a:off x="5258202" y="5788336"/>
            <a:ext cx="662989" cy="215444"/>
          </a:xfrm>
          <a:prstGeom prst="rect">
            <a:avLst/>
          </a:prstGeom>
          <a:noFill/>
        </p:spPr>
        <p:txBody>
          <a:bodyPr wrap="square" rtlCol="0">
            <a:spAutoFit/>
          </a:bodyPr>
          <a:lstStyle/>
          <a:p>
            <a:pPr algn="ctr"/>
            <a:r>
              <a:rPr lang="en-US" sz="800" dirty="0">
                <a:latin typeface="Helvetica" pitchFamily="2" charset="0"/>
              </a:rPr>
              <a:t>GTV</a:t>
            </a:r>
          </a:p>
        </p:txBody>
      </p:sp>
      <p:sp>
        <p:nvSpPr>
          <p:cNvPr id="55" name="TextBox 54">
            <a:extLst>
              <a:ext uri="{FF2B5EF4-FFF2-40B4-BE49-F238E27FC236}">
                <a16:creationId xmlns:a16="http://schemas.microsoft.com/office/drawing/2014/main" id="{D9D851D3-8529-374D-87F2-A2906C92C2E2}"/>
              </a:ext>
            </a:extLst>
          </p:cNvPr>
          <p:cNvSpPr txBox="1"/>
          <p:nvPr/>
        </p:nvSpPr>
        <p:spPr>
          <a:xfrm>
            <a:off x="6238362" y="5788336"/>
            <a:ext cx="695308" cy="215444"/>
          </a:xfrm>
          <a:prstGeom prst="rect">
            <a:avLst/>
          </a:prstGeom>
          <a:noFill/>
        </p:spPr>
        <p:txBody>
          <a:bodyPr wrap="square" rtlCol="0">
            <a:spAutoFit/>
          </a:bodyPr>
          <a:lstStyle/>
          <a:p>
            <a:pPr algn="ctr"/>
            <a:r>
              <a:rPr lang="en-US" sz="800" dirty="0">
                <a:latin typeface="Helvetica" pitchFamily="2" charset="0"/>
              </a:rPr>
              <a:t>IGG</a:t>
            </a:r>
          </a:p>
        </p:txBody>
      </p:sp>
      <p:sp>
        <p:nvSpPr>
          <p:cNvPr id="56" name="TextBox 55">
            <a:extLst>
              <a:ext uri="{FF2B5EF4-FFF2-40B4-BE49-F238E27FC236}">
                <a16:creationId xmlns:a16="http://schemas.microsoft.com/office/drawing/2014/main" id="{6C3BC531-8A49-F143-85FE-AFD9DA3E7D52}"/>
              </a:ext>
            </a:extLst>
          </p:cNvPr>
          <p:cNvSpPr txBox="1"/>
          <p:nvPr/>
        </p:nvSpPr>
        <p:spPr>
          <a:xfrm>
            <a:off x="7278924" y="5788336"/>
            <a:ext cx="619128" cy="215444"/>
          </a:xfrm>
          <a:prstGeom prst="rect">
            <a:avLst/>
          </a:prstGeom>
          <a:noFill/>
        </p:spPr>
        <p:txBody>
          <a:bodyPr wrap="square" rtlCol="0">
            <a:spAutoFit/>
          </a:bodyPr>
          <a:lstStyle/>
          <a:p>
            <a:pPr algn="ctr"/>
            <a:r>
              <a:rPr lang="en-US" sz="800" dirty="0">
                <a:latin typeface="Helvetica" pitchFamily="2" charset="0"/>
              </a:rPr>
              <a:t>IGG</a:t>
            </a:r>
          </a:p>
        </p:txBody>
      </p:sp>
      <p:sp>
        <p:nvSpPr>
          <p:cNvPr id="58" name="TextBox 57">
            <a:extLst>
              <a:ext uri="{FF2B5EF4-FFF2-40B4-BE49-F238E27FC236}">
                <a16:creationId xmlns:a16="http://schemas.microsoft.com/office/drawing/2014/main" id="{4D073C12-0BE9-0E48-B600-94B74CBC851C}"/>
              </a:ext>
            </a:extLst>
          </p:cNvPr>
          <p:cNvSpPr txBox="1"/>
          <p:nvPr/>
        </p:nvSpPr>
        <p:spPr>
          <a:xfrm>
            <a:off x="7251223" y="4535440"/>
            <a:ext cx="674531" cy="215444"/>
          </a:xfrm>
          <a:prstGeom prst="rect">
            <a:avLst/>
          </a:prstGeom>
          <a:noFill/>
        </p:spPr>
        <p:txBody>
          <a:bodyPr wrap="square" rtlCol="0">
            <a:spAutoFit/>
          </a:bodyPr>
          <a:lstStyle/>
          <a:p>
            <a:pPr algn="ctr"/>
            <a:r>
              <a:rPr lang="en-US" sz="800" dirty="0">
                <a:latin typeface="Helvetica" pitchFamily="2" charset="0"/>
              </a:rPr>
              <a:t>DSRB</a:t>
            </a:r>
          </a:p>
        </p:txBody>
      </p:sp>
      <p:sp>
        <p:nvSpPr>
          <p:cNvPr id="59" name="TextBox 58">
            <a:extLst>
              <a:ext uri="{FF2B5EF4-FFF2-40B4-BE49-F238E27FC236}">
                <a16:creationId xmlns:a16="http://schemas.microsoft.com/office/drawing/2014/main" id="{39D701CB-07C9-AF49-B20B-BFCC0C6AA419}"/>
              </a:ext>
            </a:extLst>
          </p:cNvPr>
          <p:cNvSpPr txBox="1"/>
          <p:nvPr/>
        </p:nvSpPr>
        <p:spPr>
          <a:xfrm>
            <a:off x="8187244" y="4535440"/>
            <a:ext cx="795665" cy="215444"/>
          </a:xfrm>
          <a:prstGeom prst="rect">
            <a:avLst/>
          </a:prstGeom>
          <a:noFill/>
        </p:spPr>
        <p:txBody>
          <a:bodyPr wrap="square" rtlCol="0">
            <a:spAutoFit/>
          </a:bodyPr>
          <a:lstStyle/>
          <a:p>
            <a:pPr algn="ctr"/>
            <a:r>
              <a:rPr lang="en-US" sz="800" dirty="0">
                <a:latin typeface="Helvetica" pitchFamily="2" charset="0"/>
              </a:rPr>
              <a:t>G&amp;E</a:t>
            </a:r>
          </a:p>
        </p:txBody>
      </p:sp>
      <p:pic>
        <p:nvPicPr>
          <p:cNvPr id="62" name="Picture 61">
            <a:extLst>
              <a:ext uri="{FF2B5EF4-FFF2-40B4-BE49-F238E27FC236}">
                <a16:creationId xmlns:a16="http://schemas.microsoft.com/office/drawing/2014/main" id="{C00AA908-6DE2-9747-94C9-7D7E16C44FBA}"/>
              </a:ext>
            </a:extLst>
          </p:cNvPr>
          <p:cNvPicPr>
            <a:picLocks/>
          </p:cNvPicPr>
          <p:nvPr/>
        </p:nvPicPr>
        <p:blipFill>
          <a:blip r:embed="rId20"/>
          <a:stretch>
            <a:fillRect/>
          </a:stretch>
        </p:blipFill>
        <p:spPr>
          <a:xfrm>
            <a:off x="4134417" y="4863758"/>
            <a:ext cx="914400" cy="914400"/>
          </a:xfrm>
          <a:prstGeom prst="rect">
            <a:avLst/>
          </a:prstGeom>
          <a:ln w="38100">
            <a:solidFill>
              <a:srgbClr val="002060"/>
            </a:solidFill>
          </a:ln>
        </p:spPr>
      </p:pic>
      <p:pic>
        <p:nvPicPr>
          <p:cNvPr id="63" name="Picture 62">
            <a:extLst>
              <a:ext uri="{FF2B5EF4-FFF2-40B4-BE49-F238E27FC236}">
                <a16:creationId xmlns:a16="http://schemas.microsoft.com/office/drawing/2014/main" id="{4927EACB-AE13-434E-8978-6A79F30339ED}"/>
              </a:ext>
            </a:extLst>
          </p:cNvPr>
          <p:cNvPicPr>
            <a:picLocks/>
          </p:cNvPicPr>
          <p:nvPr/>
        </p:nvPicPr>
        <p:blipFill>
          <a:blip r:embed="rId21"/>
          <a:stretch>
            <a:fillRect/>
          </a:stretch>
        </p:blipFill>
        <p:spPr>
          <a:xfrm>
            <a:off x="11139897" y="2266736"/>
            <a:ext cx="914400" cy="914400"/>
          </a:xfrm>
          <a:prstGeom prst="rect">
            <a:avLst/>
          </a:prstGeom>
          <a:ln w="38100">
            <a:solidFill>
              <a:srgbClr val="002060"/>
            </a:solidFill>
          </a:ln>
        </p:spPr>
      </p:pic>
      <p:pic>
        <p:nvPicPr>
          <p:cNvPr id="64" name="Picture 63">
            <a:extLst>
              <a:ext uri="{FF2B5EF4-FFF2-40B4-BE49-F238E27FC236}">
                <a16:creationId xmlns:a16="http://schemas.microsoft.com/office/drawing/2014/main" id="{12D84508-BDA2-5742-88E6-344DF60B360F}"/>
              </a:ext>
            </a:extLst>
          </p:cNvPr>
          <p:cNvPicPr>
            <a:picLocks/>
          </p:cNvPicPr>
          <p:nvPr/>
        </p:nvPicPr>
        <p:blipFill rotWithShape="1">
          <a:blip r:embed="rId22"/>
          <a:srcRect t="23643" r="70995" b="52007"/>
          <a:stretch/>
        </p:blipFill>
        <p:spPr>
          <a:xfrm>
            <a:off x="9137687" y="4863758"/>
            <a:ext cx="914400" cy="914400"/>
          </a:xfrm>
          <a:prstGeom prst="rect">
            <a:avLst/>
          </a:prstGeom>
          <a:ln w="38100">
            <a:solidFill>
              <a:srgbClr val="002060"/>
            </a:solidFill>
          </a:ln>
        </p:spPr>
      </p:pic>
      <p:pic>
        <p:nvPicPr>
          <p:cNvPr id="65" name="Picture 64">
            <a:extLst>
              <a:ext uri="{FF2B5EF4-FFF2-40B4-BE49-F238E27FC236}">
                <a16:creationId xmlns:a16="http://schemas.microsoft.com/office/drawing/2014/main" id="{0E855DDB-5611-FB43-8153-A284777C53FA}"/>
              </a:ext>
            </a:extLst>
          </p:cNvPr>
          <p:cNvPicPr>
            <a:picLocks/>
          </p:cNvPicPr>
          <p:nvPr/>
        </p:nvPicPr>
        <p:blipFill>
          <a:blip r:embed="rId23"/>
          <a:stretch>
            <a:fillRect/>
          </a:stretch>
        </p:blipFill>
        <p:spPr>
          <a:xfrm>
            <a:off x="5135524" y="4863758"/>
            <a:ext cx="914400" cy="914400"/>
          </a:xfrm>
          <a:prstGeom prst="rect">
            <a:avLst/>
          </a:prstGeom>
          <a:ln w="38100">
            <a:solidFill>
              <a:srgbClr val="002060"/>
            </a:solidFill>
          </a:ln>
        </p:spPr>
      </p:pic>
      <p:pic>
        <p:nvPicPr>
          <p:cNvPr id="66" name="Picture 65">
            <a:extLst>
              <a:ext uri="{FF2B5EF4-FFF2-40B4-BE49-F238E27FC236}">
                <a16:creationId xmlns:a16="http://schemas.microsoft.com/office/drawing/2014/main" id="{E7F2DA6C-6D49-DE4C-9A6D-96657A96231A}"/>
              </a:ext>
            </a:extLst>
          </p:cNvPr>
          <p:cNvPicPr>
            <a:picLocks/>
          </p:cNvPicPr>
          <p:nvPr/>
        </p:nvPicPr>
        <p:blipFill>
          <a:blip r:embed="rId24"/>
          <a:stretch>
            <a:fillRect/>
          </a:stretch>
        </p:blipFill>
        <p:spPr>
          <a:xfrm>
            <a:off x="129989" y="1093501"/>
            <a:ext cx="914400" cy="916299"/>
          </a:xfrm>
          <a:prstGeom prst="rect">
            <a:avLst/>
          </a:prstGeom>
          <a:ln w="38100">
            <a:solidFill>
              <a:schemeClr val="tx1"/>
            </a:solidFill>
          </a:ln>
        </p:spPr>
      </p:pic>
      <p:pic>
        <p:nvPicPr>
          <p:cNvPr id="67" name="Picture 66">
            <a:extLst>
              <a:ext uri="{FF2B5EF4-FFF2-40B4-BE49-F238E27FC236}">
                <a16:creationId xmlns:a16="http://schemas.microsoft.com/office/drawing/2014/main" id="{FE88718A-F07B-5D44-A8E7-B2D9A86D0596}"/>
              </a:ext>
            </a:extLst>
          </p:cNvPr>
          <p:cNvPicPr>
            <a:picLocks/>
          </p:cNvPicPr>
          <p:nvPr/>
        </p:nvPicPr>
        <p:blipFill>
          <a:blip r:embed="rId25"/>
          <a:stretch>
            <a:fillRect/>
          </a:stretch>
        </p:blipFill>
        <p:spPr>
          <a:xfrm>
            <a:off x="8137197" y="2266736"/>
            <a:ext cx="914400" cy="914400"/>
          </a:xfrm>
          <a:prstGeom prst="rect">
            <a:avLst/>
          </a:prstGeom>
          <a:ln w="38100">
            <a:solidFill>
              <a:srgbClr val="002060"/>
            </a:solidFill>
          </a:ln>
        </p:spPr>
      </p:pic>
      <p:pic>
        <p:nvPicPr>
          <p:cNvPr id="68" name="Picture 67">
            <a:extLst>
              <a:ext uri="{FF2B5EF4-FFF2-40B4-BE49-F238E27FC236}">
                <a16:creationId xmlns:a16="http://schemas.microsoft.com/office/drawing/2014/main" id="{00DD90A7-C28F-6F44-BB4C-923208D8D65D}"/>
              </a:ext>
            </a:extLst>
          </p:cNvPr>
          <p:cNvPicPr>
            <a:picLocks/>
          </p:cNvPicPr>
          <p:nvPr/>
        </p:nvPicPr>
        <p:blipFill>
          <a:blip r:embed="rId26"/>
          <a:stretch>
            <a:fillRect/>
          </a:stretch>
        </p:blipFill>
        <p:spPr>
          <a:xfrm>
            <a:off x="6135395" y="3570028"/>
            <a:ext cx="914400" cy="914400"/>
          </a:xfrm>
          <a:prstGeom prst="rect">
            <a:avLst/>
          </a:prstGeom>
          <a:ln w="38100">
            <a:solidFill>
              <a:srgbClr val="002060"/>
            </a:solidFill>
          </a:ln>
        </p:spPr>
      </p:pic>
      <p:pic>
        <p:nvPicPr>
          <p:cNvPr id="69" name="Picture 68">
            <a:extLst>
              <a:ext uri="{FF2B5EF4-FFF2-40B4-BE49-F238E27FC236}">
                <a16:creationId xmlns:a16="http://schemas.microsoft.com/office/drawing/2014/main" id="{E8334936-E9CC-0849-9C05-0B2055FB6C71}"/>
              </a:ext>
            </a:extLst>
          </p:cNvPr>
          <p:cNvPicPr>
            <a:picLocks/>
          </p:cNvPicPr>
          <p:nvPr/>
        </p:nvPicPr>
        <p:blipFill>
          <a:blip r:embed="rId27"/>
          <a:stretch>
            <a:fillRect/>
          </a:stretch>
        </p:blipFill>
        <p:spPr>
          <a:xfrm>
            <a:off x="1133385" y="1093501"/>
            <a:ext cx="914400" cy="916299"/>
          </a:xfrm>
          <a:prstGeom prst="rect">
            <a:avLst/>
          </a:prstGeom>
          <a:ln w="38100">
            <a:solidFill>
              <a:srgbClr val="002060"/>
            </a:solidFill>
          </a:ln>
        </p:spPr>
      </p:pic>
      <p:pic>
        <p:nvPicPr>
          <p:cNvPr id="71" name="Picture 70">
            <a:extLst>
              <a:ext uri="{FF2B5EF4-FFF2-40B4-BE49-F238E27FC236}">
                <a16:creationId xmlns:a16="http://schemas.microsoft.com/office/drawing/2014/main" id="{F8A9FF0F-4F52-AA49-9169-B91A13F04FB6}"/>
              </a:ext>
            </a:extLst>
          </p:cNvPr>
          <p:cNvPicPr>
            <a:picLocks/>
          </p:cNvPicPr>
          <p:nvPr/>
        </p:nvPicPr>
        <p:blipFill>
          <a:blip r:embed="rId28"/>
          <a:stretch>
            <a:fillRect/>
          </a:stretch>
        </p:blipFill>
        <p:spPr>
          <a:xfrm>
            <a:off x="7136296" y="2266736"/>
            <a:ext cx="914400" cy="914400"/>
          </a:xfrm>
          <a:prstGeom prst="rect">
            <a:avLst/>
          </a:prstGeom>
          <a:ln w="38100">
            <a:solidFill>
              <a:srgbClr val="002060"/>
            </a:solidFill>
          </a:ln>
        </p:spPr>
      </p:pic>
      <p:pic>
        <p:nvPicPr>
          <p:cNvPr id="72" name="Picture 71">
            <a:extLst>
              <a:ext uri="{FF2B5EF4-FFF2-40B4-BE49-F238E27FC236}">
                <a16:creationId xmlns:a16="http://schemas.microsoft.com/office/drawing/2014/main" id="{DB1BE827-67C8-0448-B83F-B6AE776F4ECE}"/>
              </a:ext>
            </a:extLst>
          </p:cNvPr>
          <p:cNvPicPr>
            <a:picLocks/>
          </p:cNvPicPr>
          <p:nvPr/>
        </p:nvPicPr>
        <p:blipFill>
          <a:blip r:embed="rId29"/>
          <a:stretch>
            <a:fillRect/>
          </a:stretch>
        </p:blipFill>
        <p:spPr>
          <a:xfrm>
            <a:off x="2133935" y="1095090"/>
            <a:ext cx="914400" cy="913120"/>
          </a:xfrm>
          <a:prstGeom prst="rect">
            <a:avLst/>
          </a:prstGeom>
          <a:ln w="38100">
            <a:solidFill>
              <a:srgbClr val="002060"/>
            </a:solidFill>
          </a:ln>
        </p:spPr>
      </p:pic>
      <p:pic>
        <p:nvPicPr>
          <p:cNvPr id="74" name="Picture 73">
            <a:extLst>
              <a:ext uri="{FF2B5EF4-FFF2-40B4-BE49-F238E27FC236}">
                <a16:creationId xmlns:a16="http://schemas.microsoft.com/office/drawing/2014/main" id="{3877CF77-6918-3946-9CF8-293F303B169B}"/>
              </a:ext>
            </a:extLst>
          </p:cNvPr>
          <p:cNvPicPr>
            <a:picLocks/>
          </p:cNvPicPr>
          <p:nvPr/>
        </p:nvPicPr>
        <p:blipFill>
          <a:blip r:embed="rId30"/>
          <a:stretch>
            <a:fillRect/>
          </a:stretch>
        </p:blipFill>
        <p:spPr>
          <a:xfrm>
            <a:off x="6135395" y="2266736"/>
            <a:ext cx="914400" cy="914400"/>
          </a:xfrm>
          <a:prstGeom prst="rect">
            <a:avLst/>
          </a:prstGeom>
          <a:ln w="38100">
            <a:solidFill>
              <a:srgbClr val="002060"/>
            </a:solidFill>
          </a:ln>
        </p:spPr>
      </p:pic>
      <p:pic>
        <p:nvPicPr>
          <p:cNvPr id="75" name="Picture 74">
            <a:extLst>
              <a:ext uri="{FF2B5EF4-FFF2-40B4-BE49-F238E27FC236}">
                <a16:creationId xmlns:a16="http://schemas.microsoft.com/office/drawing/2014/main" id="{848DF80B-7F8C-524B-96B0-058A3ECA4DEC}"/>
              </a:ext>
            </a:extLst>
          </p:cNvPr>
          <p:cNvPicPr>
            <a:picLocks/>
          </p:cNvPicPr>
          <p:nvPr/>
        </p:nvPicPr>
        <p:blipFill>
          <a:blip r:embed="rId31"/>
          <a:stretch>
            <a:fillRect/>
          </a:stretch>
        </p:blipFill>
        <p:spPr>
          <a:xfrm>
            <a:off x="7136296" y="3570028"/>
            <a:ext cx="914400" cy="914400"/>
          </a:xfrm>
          <a:prstGeom prst="rect">
            <a:avLst/>
          </a:prstGeom>
          <a:ln w="38100">
            <a:solidFill>
              <a:srgbClr val="002060"/>
            </a:solidFill>
          </a:ln>
        </p:spPr>
      </p:pic>
      <p:pic>
        <p:nvPicPr>
          <p:cNvPr id="76" name="Picture 75">
            <a:extLst>
              <a:ext uri="{FF2B5EF4-FFF2-40B4-BE49-F238E27FC236}">
                <a16:creationId xmlns:a16="http://schemas.microsoft.com/office/drawing/2014/main" id="{F396DE90-C1FE-D445-9007-FC306CCA9AF5}"/>
              </a:ext>
            </a:extLst>
          </p:cNvPr>
          <p:cNvPicPr>
            <a:picLocks/>
          </p:cNvPicPr>
          <p:nvPr/>
        </p:nvPicPr>
        <p:blipFill>
          <a:blip r:embed="rId32"/>
          <a:stretch>
            <a:fillRect/>
          </a:stretch>
        </p:blipFill>
        <p:spPr>
          <a:xfrm>
            <a:off x="3128304" y="1093501"/>
            <a:ext cx="914400" cy="916299"/>
          </a:xfrm>
          <a:prstGeom prst="rect">
            <a:avLst/>
          </a:prstGeom>
          <a:ln w="38100">
            <a:solidFill>
              <a:srgbClr val="002060"/>
            </a:solidFill>
          </a:ln>
        </p:spPr>
      </p:pic>
      <p:sp>
        <p:nvSpPr>
          <p:cNvPr id="77" name="TextBox 76">
            <a:extLst>
              <a:ext uri="{FF2B5EF4-FFF2-40B4-BE49-F238E27FC236}">
                <a16:creationId xmlns:a16="http://schemas.microsoft.com/office/drawing/2014/main" id="{A57E1B7C-C111-2A4A-B928-5D7E4F454EB1}"/>
              </a:ext>
            </a:extLst>
          </p:cNvPr>
          <p:cNvSpPr txBox="1"/>
          <p:nvPr/>
        </p:nvSpPr>
        <p:spPr>
          <a:xfrm>
            <a:off x="8275512" y="5788336"/>
            <a:ext cx="619128" cy="215444"/>
          </a:xfrm>
          <a:prstGeom prst="rect">
            <a:avLst/>
          </a:prstGeom>
          <a:noFill/>
        </p:spPr>
        <p:txBody>
          <a:bodyPr wrap="square" rtlCol="0">
            <a:spAutoFit/>
          </a:bodyPr>
          <a:lstStyle/>
          <a:p>
            <a:pPr algn="ctr"/>
            <a:r>
              <a:rPr lang="en-US" sz="800" dirty="0">
                <a:latin typeface="Helvetica" pitchFamily="2" charset="0"/>
              </a:rPr>
              <a:t>IGG</a:t>
            </a:r>
          </a:p>
        </p:txBody>
      </p:sp>
      <p:pic>
        <p:nvPicPr>
          <p:cNvPr id="78" name="Picture 77">
            <a:extLst>
              <a:ext uri="{FF2B5EF4-FFF2-40B4-BE49-F238E27FC236}">
                <a16:creationId xmlns:a16="http://schemas.microsoft.com/office/drawing/2014/main" id="{B83029F0-2172-0E44-B411-D78B8534EB6F}"/>
              </a:ext>
            </a:extLst>
          </p:cNvPr>
          <p:cNvPicPr>
            <a:picLocks/>
          </p:cNvPicPr>
          <p:nvPr/>
        </p:nvPicPr>
        <p:blipFill>
          <a:blip r:embed="rId33"/>
          <a:stretch>
            <a:fillRect/>
          </a:stretch>
        </p:blipFill>
        <p:spPr>
          <a:xfrm>
            <a:off x="6136631" y="4863758"/>
            <a:ext cx="912135" cy="914400"/>
          </a:xfrm>
          <a:prstGeom prst="rect">
            <a:avLst/>
          </a:prstGeom>
          <a:ln w="38100">
            <a:solidFill>
              <a:srgbClr val="002060"/>
            </a:solidFill>
          </a:ln>
        </p:spPr>
      </p:pic>
      <p:pic>
        <p:nvPicPr>
          <p:cNvPr id="79" name="Picture 78">
            <a:extLst>
              <a:ext uri="{FF2B5EF4-FFF2-40B4-BE49-F238E27FC236}">
                <a16:creationId xmlns:a16="http://schemas.microsoft.com/office/drawing/2014/main" id="{BF94020C-30E6-2B43-AF62-2F396BA07B1A}"/>
              </a:ext>
            </a:extLst>
          </p:cNvPr>
          <p:cNvPicPr>
            <a:picLocks noChangeAspect="1"/>
          </p:cNvPicPr>
          <p:nvPr/>
        </p:nvPicPr>
        <p:blipFill>
          <a:blip r:embed="rId34"/>
          <a:stretch>
            <a:fillRect/>
          </a:stretch>
        </p:blipFill>
        <p:spPr>
          <a:xfrm>
            <a:off x="7135473" y="4856988"/>
            <a:ext cx="914400" cy="927940"/>
          </a:xfrm>
          <a:prstGeom prst="rect">
            <a:avLst/>
          </a:prstGeom>
          <a:ln w="38100">
            <a:solidFill>
              <a:srgbClr val="002060"/>
            </a:solidFill>
          </a:ln>
        </p:spPr>
      </p:pic>
      <p:pic>
        <p:nvPicPr>
          <p:cNvPr id="80" name="Picture 79">
            <a:extLst>
              <a:ext uri="{FF2B5EF4-FFF2-40B4-BE49-F238E27FC236}">
                <a16:creationId xmlns:a16="http://schemas.microsoft.com/office/drawing/2014/main" id="{71787426-7832-C747-8D58-8E5967E22B5E}"/>
              </a:ext>
            </a:extLst>
          </p:cNvPr>
          <p:cNvPicPr>
            <a:picLocks/>
          </p:cNvPicPr>
          <p:nvPr/>
        </p:nvPicPr>
        <p:blipFill>
          <a:blip r:embed="rId35"/>
          <a:stretch>
            <a:fillRect/>
          </a:stretch>
        </p:blipFill>
        <p:spPr>
          <a:xfrm>
            <a:off x="9138098" y="2266736"/>
            <a:ext cx="914400" cy="914400"/>
          </a:xfrm>
          <a:prstGeom prst="rect">
            <a:avLst/>
          </a:prstGeom>
          <a:ln w="38100">
            <a:solidFill>
              <a:srgbClr val="002060"/>
            </a:solidFill>
          </a:ln>
        </p:spPr>
      </p:pic>
      <p:pic>
        <p:nvPicPr>
          <p:cNvPr id="81" name="Picture 80">
            <a:extLst>
              <a:ext uri="{FF2B5EF4-FFF2-40B4-BE49-F238E27FC236}">
                <a16:creationId xmlns:a16="http://schemas.microsoft.com/office/drawing/2014/main" id="{5AA179A5-CD14-8045-A10F-B9D83328D90C}"/>
              </a:ext>
            </a:extLst>
          </p:cNvPr>
          <p:cNvPicPr>
            <a:picLocks/>
          </p:cNvPicPr>
          <p:nvPr/>
        </p:nvPicPr>
        <p:blipFill>
          <a:blip r:embed="rId36"/>
          <a:stretch>
            <a:fillRect/>
          </a:stretch>
        </p:blipFill>
        <p:spPr>
          <a:xfrm>
            <a:off x="8137197" y="3570028"/>
            <a:ext cx="914400" cy="914400"/>
          </a:xfrm>
          <a:prstGeom prst="rect">
            <a:avLst/>
          </a:prstGeom>
          <a:ln w="38100">
            <a:solidFill>
              <a:srgbClr val="002060"/>
            </a:solidFill>
          </a:ln>
        </p:spPr>
      </p:pic>
      <p:pic>
        <p:nvPicPr>
          <p:cNvPr id="82" name="Picture 81">
            <a:extLst>
              <a:ext uri="{FF2B5EF4-FFF2-40B4-BE49-F238E27FC236}">
                <a16:creationId xmlns:a16="http://schemas.microsoft.com/office/drawing/2014/main" id="{9C863EED-F59B-8840-BDB5-7CCFEC291880}"/>
              </a:ext>
            </a:extLst>
          </p:cNvPr>
          <p:cNvPicPr>
            <a:picLocks/>
          </p:cNvPicPr>
          <p:nvPr/>
        </p:nvPicPr>
        <p:blipFill>
          <a:blip r:embed="rId37"/>
          <a:stretch>
            <a:fillRect/>
          </a:stretch>
        </p:blipFill>
        <p:spPr>
          <a:xfrm>
            <a:off x="10138999" y="2266736"/>
            <a:ext cx="914400" cy="914400"/>
          </a:xfrm>
          <a:prstGeom prst="rect">
            <a:avLst/>
          </a:prstGeom>
          <a:ln w="38100">
            <a:solidFill>
              <a:srgbClr val="002060"/>
            </a:solidFill>
          </a:ln>
        </p:spPr>
      </p:pic>
      <p:pic>
        <p:nvPicPr>
          <p:cNvPr id="85" name="Picture 84">
            <a:extLst>
              <a:ext uri="{FF2B5EF4-FFF2-40B4-BE49-F238E27FC236}">
                <a16:creationId xmlns:a16="http://schemas.microsoft.com/office/drawing/2014/main" id="{63AC4686-4405-134F-9B08-7C6EA65AF7D6}"/>
              </a:ext>
            </a:extLst>
          </p:cNvPr>
          <p:cNvPicPr>
            <a:picLocks/>
          </p:cNvPicPr>
          <p:nvPr/>
        </p:nvPicPr>
        <p:blipFill>
          <a:blip r:embed="rId38"/>
          <a:stretch>
            <a:fillRect/>
          </a:stretch>
        </p:blipFill>
        <p:spPr>
          <a:xfrm>
            <a:off x="8136580" y="4863758"/>
            <a:ext cx="914400" cy="914400"/>
          </a:xfrm>
          <a:prstGeom prst="rect">
            <a:avLst/>
          </a:prstGeom>
          <a:ln w="38100">
            <a:solidFill>
              <a:srgbClr val="002060"/>
            </a:solidFill>
          </a:ln>
        </p:spPr>
      </p:pic>
      <p:sp>
        <p:nvSpPr>
          <p:cNvPr id="87" name="TextBox 86">
            <a:extLst>
              <a:ext uri="{FF2B5EF4-FFF2-40B4-BE49-F238E27FC236}">
                <a16:creationId xmlns:a16="http://schemas.microsoft.com/office/drawing/2014/main" id="{9E235CC9-6147-2949-B895-F5E9BD868C2F}"/>
              </a:ext>
            </a:extLst>
          </p:cNvPr>
          <p:cNvSpPr txBox="1"/>
          <p:nvPr/>
        </p:nvSpPr>
        <p:spPr>
          <a:xfrm>
            <a:off x="9252561" y="5788336"/>
            <a:ext cx="686073" cy="215444"/>
          </a:xfrm>
          <a:prstGeom prst="rect">
            <a:avLst/>
          </a:prstGeom>
          <a:noFill/>
        </p:spPr>
        <p:txBody>
          <a:bodyPr wrap="square" rtlCol="0">
            <a:spAutoFit/>
          </a:bodyPr>
          <a:lstStyle/>
          <a:p>
            <a:pPr algn="ctr"/>
            <a:r>
              <a:rPr lang="en-US" sz="800" dirty="0">
                <a:latin typeface="Helvetica" pitchFamily="2" charset="0"/>
              </a:rPr>
              <a:t>MVP</a:t>
            </a:r>
          </a:p>
        </p:txBody>
      </p:sp>
      <p:sp>
        <p:nvSpPr>
          <p:cNvPr id="89" name="TextBox 88">
            <a:extLst>
              <a:ext uri="{FF2B5EF4-FFF2-40B4-BE49-F238E27FC236}">
                <a16:creationId xmlns:a16="http://schemas.microsoft.com/office/drawing/2014/main" id="{489CF23C-1515-2A47-A26F-E5D4FFA7F8CC}"/>
              </a:ext>
            </a:extLst>
          </p:cNvPr>
          <p:cNvSpPr txBox="1"/>
          <p:nvPr/>
        </p:nvSpPr>
        <p:spPr>
          <a:xfrm>
            <a:off x="3435244" y="436560"/>
            <a:ext cx="5442909" cy="253916"/>
          </a:xfrm>
          <a:prstGeom prst="rect">
            <a:avLst/>
          </a:prstGeom>
          <a:noFill/>
        </p:spPr>
        <p:txBody>
          <a:bodyPr wrap="square" rtlCol="0">
            <a:spAutoFit/>
          </a:bodyPr>
          <a:lstStyle/>
          <a:p>
            <a:pPr algn="ctr"/>
            <a:r>
              <a:rPr lang="en-US" sz="1050" b="1" dirty="0">
                <a:latin typeface="Helvetica" pitchFamily="2" charset="0"/>
              </a:rPr>
              <a:t>TAA Faculty &amp; Student Leadership</a:t>
            </a:r>
          </a:p>
        </p:txBody>
      </p:sp>
      <p:pic>
        <p:nvPicPr>
          <p:cNvPr id="90" name="Picture 89">
            <a:extLst>
              <a:ext uri="{FF2B5EF4-FFF2-40B4-BE49-F238E27FC236}">
                <a16:creationId xmlns:a16="http://schemas.microsoft.com/office/drawing/2014/main" id="{C134DE75-5A0F-F149-809A-229C3EF169EF}"/>
              </a:ext>
            </a:extLst>
          </p:cNvPr>
          <p:cNvPicPr>
            <a:picLocks/>
          </p:cNvPicPr>
          <p:nvPr/>
        </p:nvPicPr>
        <p:blipFill>
          <a:blip r:embed="rId39"/>
          <a:stretch>
            <a:fillRect/>
          </a:stretch>
        </p:blipFill>
        <p:spPr>
          <a:xfrm>
            <a:off x="9138098" y="3570028"/>
            <a:ext cx="914400" cy="914400"/>
          </a:xfrm>
          <a:prstGeom prst="rect">
            <a:avLst/>
          </a:prstGeom>
          <a:ln w="38100">
            <a:solidFill>
              <a:srgbClr val="002060"/>
            </a:solidFill>
          </a:ln>
        </p:spPr>
      </p:pic>
      <p:pic>
        <p:nvPicPr>
          <p:cNvPr id="91" name="Picture 90">
            <a:extLst>
              <a:ext uri="{FF2B5EF4-FFF2-40B4-BE49-F238E27FC236}">
                <a16:creationId xmlns:a16="http://schemas.microsoft.com/office/drawing/2014/main" id="{07CAE1E7-569E-D24A-A6E8-56305156403A}"/>
              </a:ext>
            </a:extLst>
          </p:cNvPr>
          <p:cNvPicPr>
            <a:picLocks/>
          </p:cNvPicPr>
          <p:nvPr/>
        </p:nvPicPr>
        <p:blipFill>
          <a:blip r:embed="rId40"/>
          <a:stretch>
            <a:fillRect/>
          </a:stretch>
        </p:blipFill>
        <p:spPr>
          <a:xfrm>
            <a:off x="1130890" y="3570028"/>
            <a:ext cx="914400" cy="914400"/>
          </a:xfrm>
          <a:prstGeom prst="rect">
            <a:avLst/>
          </a:prstGeom>
          <a:ln w="38100">
            <a:solidFill>
              <a:srgbClr val="002060"/>
            </a:solidFill>
          </a:ln>
        </p:spPr>
      </p:pic>
      <p:pic>
        <p:nvPicPr>
          <p:cNvPr id="92" name="Picture 91">
            <a:extLst>
              <a:ext uri="{FF2B5EF4-FFF2-40B4-BE49-F238E27FC236}">
                <a16:creationId xmlns:a16="http://schemas.microsoft.com/office/drawing/2014/main" id="{F0E1559E-6956-5543-B49E-6AFDED7A425B}"/>
              </a:ext>
            </a:extLst>
          </p:cNvPr>
          <p:cNvPicPr>
            <a:picLocks/>
          </p:cNvPicPr>
          <p:nvPr/>
        </p:nvPicPr>
        <p:blipFill>
          <a:blip r:embed="rId41"/>
          <a:stretch>
            <a:fillRect/>
          </a:stretch>
        </p:blipFill>
        <p:spPr>
          <a:xfrm>
            <a:off x="2131791" y="3570028"/>
            <a:ext cx="914400" cy="914400"/>
          </a:xfrm>
          <a:prstGeom prst="rect">
            <a:avLst/>
          </a:prstGeom>
          <a:ln w="38100">
            <a:solidFill>
              <a:srgbClr val="002060"/>
            </a:solidFill>
          </a:ln>
        </p:spPr>
      </p:pic>
      <p:sp>
        <p:nvSpPr>
          <p:cNvPr id="93" name="TextBox 92">
            <a:extLst>
              <a:ext uri="{FF2B5EF4-FFF2-40B4-BE49-F238E27FC236}">
                <a16:creationId xmlns:a16="http://schemas.microsoft.com/office/drawing/2014/main" id="{E4DB135A-21ED-7A42-9524-2ED01F47883B}"/>
              </a:ext>
            </a:extLst>
          </p:cNvPr>
          <p:cNvSpPr txBox="1"/>
          <p:nvPr/>
        </p:nvSpPr>
        <p:spPr>
          <a:xfrm>
            <a:off x="215816" y="3216371"/>
            <a:ext cx="742746" cy="338554"/>
          </a:xfrm>
          <a:prstGeom prst="rect">
            <a:avLst/>
          </a:prstGeom>
          <a:noFill/>
        </p:spPr>
        <p:txBody>
          <a:bodyPr wrap="square" rtlCol="0">
            <a:spAutoFit/>
          </a:bodyPr>
          <a:lstStyle/>
          <a:p>
            <a:pPr algn="ctr"/>
            <a:r>
              <a:rPr lang="en-US" sz="800" dirty="0">
                <a:latin typeface="Helvetica" pitchFamily="2" charset="0"/>
              </a:rPr>
              <a:t>BMB/</a:t>
            </a:r>
          </a:p>
          <a:p>
            <a:pPr algn="ctr"/>
            <a:r>
              <a:rPr lang="en-US" sz="800" dirty="0">
                <a:latin typeface="Helvetica" pitchFamily="2" charset="0"/>
              </a:rPr>
              <a:t>CB/PGG</a:t>
            </a:r>
          </a:p>
        </p:txBody>
      </p:sp>
      <p:sp>
        <p:nvSpPr>
          <p:cNvPr id="94" name="TextBox 93">
            <a:extLst>
              <a:ext uri="{FF2B5EF4-FFF2-40B4-BE49-F238E27FC236}">
                <a16:creationId xmlns:a16="http://schemas.microsoft.com/office/drawing/2014/main" id="{134C6E8A-5B1D-EB4A-8C44-378FC43584A6}"/>
              </a:ext>
            </a:extLst>
          </p:cNvPr>
          <p:cNvSpPr txBox="1"/>
          <p:nvPr/>
        </p:nvSpPr>
        <p:spPr>
          <a:xfrm>
            <a:off x="1311486" y="3216371"/>
            <a:ext cx="558199" cy="215444"/>
          </a:xfrm>
          <a:prstGeom prst="rect">
            <a:avLst/>
          </a:prstGeom>
          <a:noFill/>
        </p:spPr>
        <p:txBody>
          <a:bodyPr wrap="square" rtlCol="0">
            <a:spAutoFit/>
          </a:bodyPr>
          <a:lstStyle/>
          <a:p>
            <a:pPr algn="ctr"/>
            <a:r>
              <a:rPr lang="en-US" sz="800" dirty="0">
                <a:latin typeface="Helvetica" pitchFamily="2" charset="0"/>
              </a:rPr>
              <a:t>BMB</a:t>
            </a:r>
          </a:p>
        </p:txBody>
      </p:sp>
      <p:sp>
        <p:nvSpPr>
          <p:cNvPr id="95" name="TextBox 94">
            <a:extLst>
              <a:ext uri="{FF2B5EF4-FFF2-40B4-BE49-F238E27FC236}">
                <a16:creationId xmlns:a16="http://schemas.microsoft.com/office/drawing/2014/main" id="{2D142E68-DEFB-6349-B83F-1843B389C103}"/>
              </a:ext>
            </a:extLst>
          </p:cNvPr>
          <p:cNvSpPr txBox="1"/>
          <p:nvPr/>
        </p:nvSpPr>
        <p:spPr>
          <a:xfrm>
            <a:off x="2240208" y="3216371"/>
            <a:ext cx="701854" cy="215444"/>
          </a:xfrm>
          <a:prstGeom prst="rect">
            <a:avLst/>
          </a:prstGeom>
          <a:noFill/>
        </p:spPr>
        <p:txBody>
          <a:bodyPr wrap="square" rtlCol="0">
            <a:spAutoFit/>
          </a:bodyPr>
          <a:lstStyle/>
          <a:p>
            <a:pPr algn="ctr"/>
            <a:r>
              <a:rPr lang="en-US" sz="800" dirty="0">
                <a:latin typeface="Helvetica" pitchFamily="2" charset="0"/>
              </a:rPr>
              <a:t>CB/IGG</a:t>
            </a:r>
          </a:p>
        </p:txBody>
      </p:sp>
      <p:sp>
        <p:nvSpPr>
          <p:cNvPr id="96" name="TextBox 95">
            <a:extLst>
              <a:ext uri="{FF2B5EF4-FFF2-40B4-BE49-F238E27FC236}">
                <a16:creationId xmlns:a16="http://schemas.microsoft.com/office/drawing/2014/main" id="{E81AFB94-FB5A-324B-B1C5-1BC87BD34916}"/>
              </a:ext>
            </a:extLst>
          </p:cNvPr>
          <p:cNvSpPr txBox="1"/>
          <p:nvPr/>
        </p:nvSpPr>
        <p:spPr>
          <a:xfrm>
            <a:off x="3218488" y="3216371"/>
            <a:ext cx="734033" cy="338554"/>
          </a:xfrm>
          <a:prstGeom prst="rect">
            <a:avLst/>
          </a:prstGeom>
          <a:noFill/>
        </p:spPr>
        <p:txBody>
          <a:bodyPr wrap="square" rtlCol="0">
            <a:spAutoFit/>
          </a:bodyPr>
          <a:lstStyle/>
          <a:p>
            <a:pPr algn="ctr"/>
            <a:r>
              <a:rPr lang="en-US" sz="800" dirty="0">
                <a:latin typeface="Helvetica" pitchFamily="2" charset="0"/>
              </a:rPr>
              <a:t>BMB/</a:t>
            </a:r>
          </a:p>
          <a:p>
            <a:pPr algn="ctr"/>
            <a:r>
              <a:rPr lang="en-US" sz="800" dirty="0">
                <a:latin typeface="Helvetica" pitchFamily="2" charset="0"/>
              </a:rPr>
              <a:t>CB/PGG</a:t>
            </a:r>
          </a:p>
        </p:txBody>
      </p:sp>
      <p:sp>
        <p:nvSpPr>
          <p:cNvPr id="97" name="TextBox 96">
            <a:extLst>
              <a:ext uri="{FF2B5EF4-FFF2-40B4-BE49-F238E27FC236}">
                <a16:creationId xmlns:a16="http://schemas.microsoft.com/office/drawing/2014/main" id="{369B1A1B-DA1F-8D46-8E10-180AAE297951}"/>
              </a:ext>
            </a:extLst>
          </p:cNvPr>
          <p:cNvSpPr txBox="1"/>
          <p:nvPr/>
        </p:nvSpPr>
        <p:spPr>
          <a:xfrm>
            <a:off x="5245911" y="3216371"/>
            <a:ext cx="687570" cy="215444"/>
          </a:xfrm>
          <a:prstGeom prst="rect">
            <a:avLst/>
          </a:prstGeom>
          <a:noFill/>
        </p:spPr>
        <p:txBody>
          <a:bodyPr wrap="square" rtlCol="0">
            <a:spAutoFit/>
          </a:bodyPr>
          <a:lstStyle/>
          <a:p>
            <a:pPr algn="ctr"/>
            <a:r>
              <a:rPr lang="en-US" sz="800" dirty="0">
                <a:latin typeface="Helvetica" pitchFamily="2" charset="0"/>
              </a:rPr>
              <a:t>DSRB</a:t>
            </a:r>
          </a:p>
        </p:txBody>
      </p:sp>
      <p:sp>
        <p:nvSpPr>
          <p:cNvPr id="98" name="TextBox 97">
            <a:extLst>
              <a:ext uri="{FF2B5EF4-FFF2-40B4-BE49-F238E27FC236}">
                <a16:creationId xmlns:a16="http://schemas.microsoft.com/office/drawing/2014/main" id="{C6E63AA7-90C6-E945-B98C-CDBFA78666E4}"/>
              </a:ext>
            </a:extLst>
          </p:cNvPr>
          <p:cNvSpPr txBox="1"/>
          <p:nvPr/>
        </p:nvSpPr>
        <p:spPr>
          <a:xfrm>
            <a:off x="4307245" y="3216371"/>
            <a:ext cx="556867" cy="215444"/>
          </a:xfrm>
          <a:prstGeom prst="rect">
            <a:avLst/>
          </a:prstGeom>
          <a:noFill/>
        </p:spPr>
        <p:txBody>
          <a:bodyPr wrap="square" rtlCol="0">
            <a:spAutoFit/>
          </a:bodyPr>
          <a:lstStyle/>
          <a:p>
            <a:pPr algn="ctr"/>
            <a:r>
              <a:rPr lang="en-US" sz="800" dirty="0">
                <a:latin typeface="Helvetica" pitchFamily="2" charset="0"/>
              </a:rPr>
              <a:t>CPM</a:t>
            </a:r>
          </a:p>
        </p:txBody>
      </p:sp>
      <p:sp>
        <p:nvSpPr>
          <p:cNvPr id="99" name="TextBox 98">
            <a:extLst>
              <a:ext uri="{FF2B5EF4-FFF2-40B4-BE49-F238E27FC236}">
                <a16:creationId xmlns:a16="http://schemas.microsoft.com/office/drawing/2014/main" id="{F56B96E3-D0F0-904E-8CB4-D1CF46E089AA}"/>
              </a:ext>
            </a:extLst>
          </p:cNvPr>
          <p:cNvSpPr txBox="1"/>
          <p:nvPr/>
        </p:nvSpPr>
        <p:spPr>
          <a:xfrm>
            <a:off x="6338263" y="3216371"/>
            <a:ext cx="495507" cy="215444"/>
          </a:xfrm>
          <a:prstGeom prst="rect">
            <a:avLst/>
          </a:prstGeom>
          <a:noFill/>
        </p:spPr>
        <p:txBody>
          <a:bodyPr wrap="square" rtlCol="0">
            <a:spAutoFit/>
          </a:bodyPr>
          <a:lstStyle/>
          <a:p>
            <a:pPr algn="ctr"/>
            <a:r>
              <a:rPr lang="en-US" sz="800" dirty="0">
                <a:latin typeface="Helvetica" pitchFamily="2" charset="0"/>
              </a:rPr>
              <a:t>BMB</a:t>
            </a:r>
          </a:p>
        </p:txBody>
      </p:sp>
      <p:sp>
        <p:nvSpPr>
          <p:cNvPr id="100" name="TextBox 99">
            <a:extLst>
              <a:ext uri="{FF2B5EF4-FFF2-40B4-BE49-F238E27FC236}">
                <a16:creationId xmlns:a16="http://schemas.microsoft.com/office/drawing/2014/main" id="{67927FB4-7F8E-3B44-A094-F2C47AFDBA86}"/>
              </a:ext>
            </a:extLst>
          </p:cNvPr>
          <p:cNvSpPr txBox="1"/>
          <p:nvPr/>
        </p:nvSpPr>
        <p:spPr>
          <a:xfrm>
            <a:off x="7340735" y="3216371"/>
            <a:ext cx="495507" cy="215444"/>
          </a:xfrm>
          <a:prstGeom prst="rect">
            <a:avLst/>
          </a:prstGeom>
          <a:noFill/>
        </p:spPr>
        <p:txBody>
          <a:bodyPr wrap="square" rtlCol="0">
            <a:spAutoFit/>
          </a:bodyPr>
          <a:lstStyle/>
          <a:p>
            <a:pPr algn="ctr"/>
            <a:r>
              <a:rPr lang="en-US" sz="800" dirty="0">
                <a:latin typeface="Helvetica" pitchFamily="2" charset="0"/>
              </a:rPr>
              <a:t>BMB</a:t>
            </a:r>
          </a:p>
        </p:txBody>
      </p:sp>
      <p:sp>
        <p:nvSpPr>
          <p:cNvPr id="101" name="TextBox 100">
            <a:extLst>
              <a:ext uri="{FF2B5EF4-FFF2-40B4-BE49-F238E27FC236}">
                <a16:creationId xmlns:a16="http://schemas.microsoft.com/office/drawing/2014/main" id="{DE468C62-1A5B-0446-B72C-4BBA4E2B54EE}"/>
              </a:ext>
            </a:extLst>
          </p:cNvPr>
          <p:cNvSpPr txBox="1"/>
          <p:nvPr/>
        </p:nvSpPr>
        <p:spPr>
          <a:xfrm>
            <a:off x="8410853" y="3216371"/>
            <a:ext cx="348446" cy="215444"/>
          </a:xfrm>
          <a:prstGeom prst="rect">
            <a:avLst/>
          </a:prstGeom>
          <a:noFill/>
        </p:spPr>
        <p:txBody>
          <a:bodyPr wrap="square" rtlCol="0">
            <a:spAutoFit/>
          </a:bodyPr>
          <a:lstStyle/>
          <a:p>
            <a:pPr algn="ctr"/>
            <a:r>
              <a:rPr lang="en-US" sz="800" dirty="0">
                <a:latin typeface="Helvetica" pitchFamily="2" charset="0"/>
              </a:rPr>
              <a:t>CB</a:t>
            </a:r>
          </a:p>
        </p:txBody>
      </p:sp>
      <p:sp>
        <p:nvSpPr>
          <p:cNvPr id="102" name="TextBox 101">
            <a:extLst>
              <a:ext uri="{FF2B5EF4-FFF2-40B4-BE49-F238E27FC236}">
                <a16:creationId xmlns:a16="http://schemas.microsoft.com/office/drawing/2014/main" id="{DFA295B1-64DF-334F-928E-460A31956B6D}"/>
              </a:ext>
            </a:extLst>
          </p:cNvPr>
          <p:cNvSpPr txBox="1"/>
          <p:nvPr/>
        </p:nvSpPr>
        <p:spPr>
          <a:xfrm>
            <a:off x="9396614" y="3216371"/>
            <a:ext cx="397966" cy="215444"/>
          </a:xfrm>
          <a:prstGeom prst="rect">
            <a:avLst/>
          </a:prstGeom>
          <a:noFill/>
        </p:spPr>
        <p:txBody>
          <a:bodyPr wrap="square" rtlCol="0">
            <a:spAutoFit/>
          </a:bodyPr>
          <a:lstStyle/>
          <a:p>
            <a:pPr algn="ctr"/>
            <a:r>
              <a:rPr lang="en-US" sz="800" dirty="0">
                <a:latin typeface="Helvetica" pitchFamily="2" charset="0"/>
              </a:rPr>
              <a:t>CB</a:t>
            </a:r>
          </a:p>
        </p:txBody>
      </p:sp>
      <p:sp>
        <p:nvSpPr>
          <p:cNvPr id="103" name="TextBox 102">
            <a:extLst>
              <a:ext uri="{FF2B5EF4-FFF2-40B4-BE49-F238E27FC236}">
                <a16:creationId xmlns:a16="http://schemas.microsoft.com/office/drawing/2014/main" id="{29243D98-E23E-0A4E-997F-9ABA4DA03B8A}"/>
              </a:ext>
            </a:extLst>
          </p:cNvPr>
          <p:cNvSpPr txBox="1"/>
          <p:nvPr/>
        </p:nvSpPr>
        <p:spPr>
          <a:xfrm>
            <a:off x="11370353" y="3216371"/>
            <a:ext cx="453489" cy="215444"/>
          </a:xfrm>
          <a:prstGeom prst="rect">
            <a:avLst/>
          </a:prstGeom>
          <a:noFill/>
        </p:spPr>
        <p:txBody>
          <a:bodyPr wrap="square" rtlCol="0">
            <a:spAutoFit/>
          </a:bodyPr>
          <a:lstStyle/>
          <a:p>
            <a:pPr algn="ctr"/>
            <a:r>
              <a:rPr lang="en-US" sz="800" dirty="0">
                <a:latin typeface="Helvetica" pitchFamily="2" charset="0"/>
              </a:rPr>
              <a:t>CPM</a:t>
            </a:r>
          </a:p>
        </p:txBody>
      </p:sp>
      <p:sp>
        <p:nvSpPr>
          <p:cNvPr id="104" name="TextBox 103">
            <a:extLst>
              <a:ext uri="{FF2B5EF4-FFF2-40B4-BE49-F238E27FC236}">
                <a16:creationId xmlns:a16="http://schemas.microsoft.com/office/drawing/2014/main" id="{DC368F0D-7A67-E946-9702-6007DA2F1DCE}"/>
              </a:ext>
            </a:extLst>
          </p:cNvPr>
          <p:cNvSpPr txBox="1"/>
          <p:nvPr/>
        </p:nvSpPr>
        <p:spPr>
          <a:xfrm>
            <a:off x="10394274" y="3216371"/>
            <a:ext cx="397966" cy="215444"/>
          </a:xfrm>
          <a:prstGeom prst="rect">
            <a:avLst/>
          </a:prstGeom>
          <a:noFill/>
        </p:spPr>
        <p:txBody>
          <a:bodyPr wrap="square" rtlCol="0">
            <a:spAutoFit/>
          </a:bodyPr>
          <a:lstStyle/>
          <a:p>
            <a:pPr algn="ctr"/>
            <a:r>
              <a:rPr lang="en-US" sz="800" dirty="0">
                <a:latin typeface="Helvetica" pitchFamily="2" charset="0"/>
              </a:rPr>
              <a:t>CB</a:t>
            </a:r>
          </a:p>
        </p:txBody>
      </p:sp>
      <p:sp>
        <p:nvSpPr>
          <p:cNvPr id="105" name="TextBox 104">
            <a:extLst>
              <a:ext uri="{FF2B5EF4-FFF2-40B4-BE49-F238E27FC236}">
                <a16:creationId xmlns:a16="http://schemas.microsoft.com/office/drawing/2014/main" id="{95E4A9BF-01F4-9D41-AA76-BE1EC3C1AAA7}"/>
              </a:ext>
            </a:extLst>
          </p:cNvPr>
          <p:cNvSpPr txBox="1"/>
          <p:nvPr/>
        </p:nvSpPr>
        <p:spPr>
          <a:xfrm>
            <a:off x="1367592" y="2024351"/>
            <a:ext cx="445986" cy="215444"/>
          </a:xfrm>
          <a:prstGeom prst="rect">
            <a:avLst/>
          </a:prstGeom>
          <a:noFill/>
        </p:spPr>
        <p:txBody>
          <a:bodyPr wrap="square" rtlCol="0">
            <a:spAutoFit/>
          </a:bodyPr>
          <a:lstStyle/>
          <a:p>
            <a:pPr algn="ctr"/>
            <a:r>
              <a:rPr lang="en-US" sz="800" dirty="0">
                <a:latin typeface="Helvetica" pitchFamily="2" charset="0"/>
              </a:rPr>
              <a:t>MVP</a:t>
            </a:r>
          </a:p>
        </p:txBody>
      </p:sp>
      <p:sp>
        <p:nvSpPr>
          <p:cNvPr id="106" name="TextBox 105">
            <a:extLst>
              <a:ext uri="{FF2B5EF4-FFF2-40B4-BE49-F238E27FC236}">
                <a16:creationId xmlns:a16="http://schemas.microsoft.com/office/drawing/2014/main" id="{877878E1-EB59-5848-A394-94A27E37688E}"/>
              </a:ext>
            </a:extLst>
          </p:cNvPr>
          <p:cNvSpPr txBox="1"/>
          <p:nvPr/>
        </p:nvSpPr>
        <p:spPr>
          <a:xfrm>
            <a:off x="2343382" y="2013397"/>
            <a:ext cx="495507" cy="215444"/>
          </a:xfrm>
          <a:prstGeom prst="rect">
            <a:avLst/>
          </a:prstGeom>
          <a:noFill/>
        </p:spPr>
        <p:txBody>
          <a:bodyPr wrap="square" rtlCol="0">
            <a:spAutoFit/>
          </a:bodyPr>
          <a:lstStyle/>
          <a:p>
            <a:pPr algn="ctr"/>
            <a:r>
              <a:rPr lang="en-US" sz="800" dirty="0">
                <a:latin typeface="Helvetica" pitchFamily="2" charset="0"/>
              </a:rPr>
              <a:t>MVP</a:t>
            </a:r>
          </a:p>
        </p:txBody>
      </p:sp>
      <p:sp>
        <p:nvSpPr>
          <p:cNvPr id="107" name="TextBox 106">
            <a:extLst>
              <a:ext uri="{FF2B5EF4-FFF2-40B4-BE49-F238E27FC236}">
                <a16:creationId xmlns:a16="http://schemas.microsoft.com/office/drawing/2014/main" id="{0FE726F9-2800-4641-871B-D830A6597EF4}"/>
              </a:ext>
            </a:extLst>
          </p:cNvPr>
          <p:cNvSpPr txBox="1"/>
          <p:nvPr/>
        </p:nvSpPr>
        <p:spPr>
          <a:xfrm>
            <a:off x="3330998" y="2013397"/>
            <a:ext cx="509013" cy="215444"/>
          </a:xfrm>
          <a:prstGeom prst="rect">
            <a:avLst/>
          </a:prstGeom>
          <a:noFill/>
        </p:spPr>
        <p:txBody>
          <a:bodyPr wrap="square" rtlCol="0">
            <a:spAutoFit/>
          </a:bodyPr>
          <a:lstStyle/>
          <a:p>
            <a:pPr algn="ctr"/>
            <a:r>
              <a:rPr lang="en-US" sz="800" dirty="0">
                <a:latin typeface="Helvetica" pitchFamily="2" charset="0"/>
              </a:rPr>
              <a:t>NGG</a:t>
            </a:r>
          </a:p>
        </p:txBody>
      </p:sp>
      <p:sp>
        <p:nvSpPr>
          <p:cNvPr id="108" name="TextBox 107">
            <a:extLst>
              <a:ext uri="{FF2B5EF4-FFF2-40B4-BE49-F238E27FC236}">
                <a16:creationId xmlns:a16="http://schemas.microsoft.com/office/drawing/2014/main" id="{669D374D-83FE-CF4D-A105-2C533846ABA2}"/>
              </a:ext>
            </a:extLst>
          </p:cNvPr>
          <p:cNvSpPr txBox="1"/>
          <p:nvPr/>
        </p:nvSpPr>
        <p:spPr>
          <a:xfrm>
            <a:off x="364196" y="2014924"/>
            <a:ext cx="445986" cy="215444"/>
          </a:xfrm>
          <a:prstGeom prst="rect">
            <a:avLst/>
          </a:prstGeom>
          <a:noFill/>
        </p:spPr>
        <p:txBody>
          <a:bodyPr wrap="square" rtlCol="0">
            <a:spAutoFit/>
          </a:bodyPr>
          <a:lstStyle/>
          <a:p>
            <a:pPr algn="ctr"/>
            <a:r>
              <a:rPr lang="en-US" sz="800" dirty="0">
                <a:latin typeface="Helvetica" pitchFamily="2" charset="0"/>
              </a:rPr>
              <a:t>MVP</a:t>
            </a:r>
          </a:p>
        </p:txBody>
      </p:sp>
      <p:sp>
        <p:nvSpPr>
          <p:cNvPr id="109" name="TextBox 108">
            <a:extLst>
              <a:ext uri="{FF2B5EF4-FFF2-40B4-BE49-F238E27FC236}">
                <a16:creationId xmlns:a16="http://schemas.microsoft.com/office/drawing/2014/main" id="{998B58FC-E6F2-E542-B9BD-2D9EBED71E47}"/>
              </a:ext>
            </a:extLst>
          </p:cNvPr>
          <p:cNvSpPr txBox="1"/>
          <p:nvPr/>
        </p:nvSpPr>
        <p:spPr>
          <a:xfrm>
            <a:off x="4441204" y="1726020"/>
            <a:ext cx="559770" cy="253916"/>
          </a:xfrm>
          <a:prstGeom prst="rect">
            <a:avLst/>
          </a:prstGeom>
          <a:noFill/>
        </p:spPr>
        <p:txBody>
          <a:bodyPr wrap="none" rtlCol="0">
            <a:spAutoFit/>
          </a:bodyPr>
          <a:lstStyle/>
          <a:p>
            <a:pPr algn="ctr"/>
            <a:r>
              <a:rPr lang="en-US" sz="1050" dirty="0">
                <a:latin typeface="Helvetica" pitchFamily="2" charset="0"/>
              </a:rPr>
              <a:t>DSRB</a:t>
            </a:r>
          </a:p>
        </p:txBody>
      </p:sp>
      <p:pic>
        <p:nvPicPr>
          <p:cNvPr id="110" name="Picture 109">
            <a:extLst>
              <a:ext uri="{FF2B5EF4-FFF2-40B4-BE49-F238E27FC236}">
                <a16:creationId xmlns:a16="http://schemas.microsoft.com/office/drawing/2014/main" id="{DDB45C54-4C4C-E04F-AE7A-2FFA90C113AE}"/>
              </a:ext>
            </a:extLst>
          </p:cNvPr>
          <p:cNvPicPr>
            <a:picLocks/>
          </p:cNvPicPr>
          <p:nvPr/>
        </p:nvPicPr>
        <p:blipFill>
          <a:blip r:embed="rId42"/>
          <a:stretch>
            <a:fillRect/>
          </a:stretch>
        </p:blipFill>
        <p:spPr>
          <a:xfrm>
            <a:off x="4240160" y="795368"/>
            <a:ext cx="914400" cy="914400"/>
          </a:xfrm>
          <a:prstGeom prst="rect">
            <a:avLst/>
          </a:prstGeom>
          <a:ln w="38100">
            <a:solidFill>
              <a:srgbClr val="002060"/>
            </a:solidFill>
          </a:ln>
        </p:spPr>
      </p:pic>
      <p:sp>
        <p:nvSpPr>
          <p:cNvPr id="111" name="TextBox 110">
            <a:extLst>
              <a:ext uri="{FF2B5EF4-FFF2-40B4-BE49-F238E27FC236}">
                <a16:creationId xmlns:a16="http://schemas.microsoft.com/office/drawing/2014/main" id="{F5CF3CD9-C7AA-C244-B58B-861261B09914}"/>
              </a:ext>
            </a:extLst>
          </p:cNvPr>
          <p:cNvSpPr txBox="1"/>
          <p:nvPr/>
        </p:nvSpPr>
        <p:spPr>
          <a:xfrm>
            <a:off x="7361913" y="1712565"/>
            <a:ext cx="595081" cy="253916"/>
          </a:xfrm>
          <a:prstGeom prst="rect">
            <a:avLst/>
          </a:prstGeom>
          <a:noFill/>
        </p:spPr>
        <p:txBody>
          <a:bodyPr wrap="square" rtlCol="0">
            <a:spAutoFit/>
          </a:bodyPr>
          <a:lstStyle/>
          <a:p>
            <a:pPr algn="ctr"/>
            <a:r>
              <a:rPr lang="en-US" sz="1050" dirty="0">
                <a:latin typeface="Helvetica" pitchFamily="2" charset="0"/>
              </a:rPr>
              <a:t>DSRB</a:t>
            </a:r>
          </a:p>
        </p:txBody>
      </p:sp>
      <p:pic>
        <p:nvPicPr>
          <p:cNvPr id="112" name="Picture 111">
            <a:extLst>
              <a:ext uri="{FF2B5EF4-FFF2-40B4-BE49-F238E27FC236}">
                <a16:creationId xmlns:a16="http://schemas.microsoft.com/office/drawing/2014/main" id="{18EA570B-34E0-E247-96E6-C3E230B31D2D}"/>
              </a:ext>
            </a:extLst>
          </p:cNvPr>
          <p:cNvPicPr>
            <a:picLocks/>
          </p:cNvPicPr>
          <p:nvPr/>
        </p:nvPicPr>
        <p:blipFill>
          <a:blip r:embed="rId43"/>
          <a:stretch>
            <a:fillRect/>
          </a:stretch>
        </p:blipFill>
        <p:spPr>
          <a:xfrm>
            <a:off x="7164569" y="795368"/>
            <a:ext cx="914400" cy="914400"/>
          </a:xfrm>
          <a:prstGeom prst="rect">
            <a:avLst/>
          </a:prstGeom>
          <a:ln w="38100">
            <a:solidFill>
              <a:srgbClr val="002060"/>
            </a:solidFill>
          </a:ln>
        </p:spPr>
      </p:pic>
      <p:pic>
        <p:nvPicPr>
          <p:cNvPr id="113" name="Picture 112">
            <a:extLst>
              <a:ext uri="{FF2B5EF4-FFF2-40B4-BE49-F238E27FC236}">
                <a16:creationId xmlns:a16="http://schemas.microsoft.com/office/drawing/2014/main" id="{E3CAE054-2C64-CA49-B6E4-94AED7C4857D}"/>
              </a:ext>
            </a:extLst>
          </p:cNvPr>
          <p:cNvPicPr>
            <a:picLocks/>
          </p:cNvPicPr>
          <p:nvPr/>
        </p:nvPicPr>
        <p:blipFill>
          <a:blip r:embed="rId44"/>
          <a:stretch>
            <a:fillRect/>
          </a:stretch>
        </p:blipFill>
        <p:spPr>
          <a:xfrm>
            <a:off x="6197893" y="795564"/>
            <a:ext cx="914400" cy="914400"/>
          </a:xfrm>
          <a:prstGeom prst="rect">
            <a:avLst/>
          </a:prstGeom>
          <a:ln w="38100">
            <a:solidFill>
              <a:srgbClr val="002060"/>
            </a:solidFill>
          </a:ln>
        </p:spPr>
      </p:pic>
      <p:sp>
        <p:nvSpPr>
          <p:cNvPr id="114" name="TextBox 113">
            <a:extLst>
              <a:ext uri="{FF2B5EF4-FFF2-40B4-BE49-F238E27FC236}">
                <a16:creationId xmlns:a16="http://schemas.microsoft.com/office/drawing/2014/main" id="{1CCB1643-29F1-0947-901B-4A74A928A61E}"/>
              </a:ext>
            </a:extLst>
          </p:cNvPr>
          <p:cNvSpPr txBox="1"/>
          <p:nvPr/>
        </p:nvSpPr>
        <p:spPr>
          <a:xfrm>
            <a:off x="6418510" y="1723774"/>
            <a:ext cx="476413" cy="253916"/>
          </a:xfrm>
          <a:prstGeom prst="rect">
            <a:avLst/>
          </a:prstGeom>
          <a:noFill/>
        </p:spPr>
        <p:txBody>
          <a:bodyPr wrap="none" rtlCol="0">
            <a:spAutoFit/>
          </a:bodyPr>
          <a:lstStyle/>
          <a:p>
            <a:pPr algn="ctr"/>
            <a:r>
              <a:rPr lang="en-US" sz="1050" dirty="0">
                <a:latin typeface="Helvetica" pitchFamily="2" charset="0"/>
              </a:rPr>
              <a:t>MVP</a:t>
            </a:r>
          </a:p>
        </p:txBody>
      </p:sp>
      <p:pic>
        <p:nvPicPr>
          <p:cNvPr id="115" name="Picture 114">
            <a:extLst>
              <a:ext uri="{FF2B5EF4-FFF2-40B4-BE49-F238E27FC236}">
                <a16:creationId xmlns:a16="http://schemas.microsoft.com/office/drawing/2014/main" id="{004D442E-95D5-0943-AB26-D4920AF8E990}"/>
              </a:ext>
            </a:extLst>
          </p:cNvPr>
          <p:cNvPicPr>
            <a:picLocks/>
          </p:cNvPicPr>
          <p:nvPr/>
        </p:nvPicPr>
        <p:blipFill>
          <a:blip r:embed="rId45"/>
          <a:stretch>
            <a:fillRect/>
          </a:stretch>
        </p:blipFill>
        <p:spPr>
          <a:xfrm>
            <a:off x="5235666" y="795368"/>
            <a:ext cx="914400" cy="914400"/>
          </a:xfrm>
          <a:prstGeom prst="rect">
            <a:avLst/>
          </a:prstGeom>
          <a:ln w="38100">
            <a:solidFill>
              <a:srgbClr val="002060"/>
            </a:solidFill>
          </a:ln>
        </p:spPr>
      </p:pic>
      <p:sp>
        <p:nvSpPr>
          <p:cNvPr id="116" name="TextBox 115">
            <a:extLst>
              <a:ext uri="{FF2B5EF4-FFF2-40B4-BE49-F238E27FC236}">
                <a16:creationId xmlns:a16="http://schemas.microsoft.com/office/drawing/2014/main" id="{C4F0BF9F-FB6B-1044-9EF3-FA27F9DE81D3}"/>
              </a:ext>
            </a:extLst>
          </p:cNvPr>
          <p:cNvSpPr txBox="1"/>
          <p:nvPr/>
        </p:nvSpPr>
        <p:spPr>
          <a:xfrm>
            <a:off x="5407979" y="1736921"/>
            <a:ext cx="429926" cy="253916"/>
          </a:xfrm>
          <a:prstGeom prst="rect">
            <a:avLst/>
          </a:prstGeom>
          <a:noFill/>
        </p:spPr>
        <p:txBody>
          <a:bodyPr wrap="square" rtlCol="0">
            <a:spAutoFit/>
          </a:bodyPr>
          <a:lstStyle/>
          <a:p>
            <a:pPr algn="ctr"/>
            <a:r>
              <a:rPr lang="en-US" sz="1050" dirty="0">
                <a:latin typeface="Helvetica" pitchFamily="2" charset="0"/>
              </a:rPr>
              <a:t>IGG</a:t>
            </a:r>
          </a:p>
        </p:txBody>
      </p:sp>
      <p:sp>
        <p:nvSpPr>
          <p:cNvPr id="3" name="Rectangle 2">
            <a:extLst>
              <a:ext uri="{FF2B5EF4-FFF2-40B4-BE49-F238E27FC236}">
                <a16:creationId xmlns:a16="http://schemas.microsoft.com/office/drawing/2014/main" id="{C7B9E378-789B-B84D-984B-C2D95B7266D9}"/>
              </a:ext>
            </a:extLst>
          </p:cNvPr>
          <p:cNvSpPr/>
          <p:nvPr/>
        </p:nvSpPr>
        <p:spPr>
          <a:xfrm>
            <a:off x="8095080" y="185411"/>
            <a:ext cx="4211961" cy="1846659"/>
          </a:xfrm>
          <a:prstGeom prst="rect">
            <a:avLst/>
          </a:prstGeom>
        </p:spPr>
        <p:txBody>
          <a:bodyPr wrap="square">
            <a:spAutoFit/>
          </a:bodyPr>
          <a:lstStyle/>
          <a:p>
            <a:r>
              <a:rPr lang="en-US" dirty="0"/>
              <a:t>Vanessa Martinez Penn (she/her) - Administrative Coordinator, </a:t>
            </a:r>
            <a:r>
              <a:rPr lang="en-US" dirty="0">
                <a:hlinkClick r:id="rId46"/>
              </a:rPr>
              <a:t>Vanessa.martinezpenn@pennmedicine.upenn.edu</a:t>
            </a:r>
            <a:endParaRPr lang="en-US" dirty="0"/>
          </a:p>
          <a:p>
            <a:endParaRPr lang="en-US" sz="800" dirty="0"/>
          </a:p>
          <a:p>
            <a:r>
              <a:rPr lang="en-US" dirty="0"/>
              <a:t>Maddux (she/her) - TAA Leadership Team, </a:t>
            </a:r>
            <a:r>
              <a:rPr lang="en-US" dirty="0">
                <a:hlinkClick r:id="rId47"/>
              </a:rPr>
              <a:t>skmaddux@pennmedicine.upenn.edu</a:t>
            </a:r>
            <a:endParaRPr lang="en-US" dirty="0"/>
          </a:p>
          <a:p>
            <a:endParaRPr lang="en-US" sz="800" dirty="0"/>
          </a:p>
          <a:p>
            <a:r>
              <a:rPr lang="en-US" dirty="0" err="1"/>
              <a:t>Prioty</a:t>
            </a:r>
            <a:r>
              <a:rPr lang="en-US" dirty="0"/>
              <a:t> Sarwar (she/they) TAA Leadership Team, </a:t>
            </a:r>
            <a:r>
              <a:rPr lang="en-US" dirty="0">
                <a:hlinkClick r:id="rId48"/>
              </a:rPr>
              <a:t>priotyf@pennmedicine.upenn.edu</a:t>
            </a:r>
            <a:endParaRPr lang="en-US" dirty="0"/>
          </a:p>
        </p:txBody>
      </p:sp>
      <p:sp>
        <p:nvSpPr>
          <p:cNvPr id="118" name="Footer Placeholder 2">
            <a:extLst>
              <a:ext uri="{FF2B5EF4-FFF2-40B4-BE49-F238E27FC236}">
                <a16:creationId xmlns:a16="http://schemas.microsoft.com/office/drawing/2014/main" id="{FFCFEEF4-090A-2F44-B02B-E9C6B76834AF}"/>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r>
              <a:rPr lang="en-US" dirty="0"/>
              <a:t>/</a:t>
            </a:r>
            <a:r>
              <a:rPr lang="en-US" dirty="0" err="1"/>
              <a:t>taa</a:t>
            </a:r>
            <a:endParaRPr lang="en-US" dirty="0"/>
          </a:p>
          <a:p>
            <a:r>
              <a:rPr lang="en-US" dirty="0"/>
              <a:t>Twitter &amp; Instagram: @</a:t>
            </a:r>
            <a:r>
              <a:rPr lang="en-US" dirty="0" err="1"/>
              <a:t>IDEAL_Research</a:t>
            </a:r>
            <a:r>
              <a:rPr lang="en-US" dirty="0"/>
              <a:t> </a:t>
            </a:r>
          </a:p>
        </p:txBody>
      </p:sp>
      <p:sp>
        <p:nvSpPr>
          <p:cNvPr id="120" name="TextBox 119">
            <a:extLst>
              <a:ext uri="{FF2B5EF4-FFF2-40B4-BE49-F238E27FC236}">
                <a16:creationId xmlns:a16="http://schemas.microsoft.com/office/drawing/2014/main" id="{A862DEA6-8919-604A-BB5E-7A081664E292}"/>
              </a:ext>
            </a:extLst>
          </p:cNvPr>
          <p:cNvSpPr txBox="1"/>
          <p:nvPr/>
        </p:nvSpPr>
        <p:spPr>
          <a:xfrm>
            <a:off x="10235208" y="4535440"/>
            <a:ext cx="716098" cy="338554"/>
          </a:xfrm>
          <a:prstGeom prst="rect">
            <a:avLst/>
          </a:prstGeom>
          <a:noFill/>
        </p:spPr>
        <p:txBody>
          <a:bodyPr wrap="square" rtlCol="0">
            <a:spAutoFit/>
          </a:bodyPr>
          <a:lstStyle/>
          <a:p>
            <a:pPr algn="ctr"/>
            <a:r>
              <a:rPr lang="en-US" sz="800" dirty="0">
                <a:latin typeface="Helvetica" pitchFamily="2" charset="0"/>
              </a:rPr>
              <a:t>GTV/</a:t>
            </a:r>
          </a:p>
          <a:p>
            <a:pPr algn="ctr"/>
            <a:r>
              <a:rPr lang="en-US" sz="800" dirty="0">
                <a:latin typeface="Helvetica" pitchFamily="2" charset="0"/>
              </a:rPr>
              <a:t>IGG/PGG</a:t>
            </a:r>
          </a:p>
        </p:txBody>
      </p:sp>
      <p:sp>
        <p:nvSpPr>
          <p:cNvPr id="121" name="TextBox 120">
            <a:extLst>
              <a:ext uri="{FF2B5EF4-FFF2-40B4-BE49-F238E27FC236}">
                <a16:creationId xmlns:a16="http://schemas.microsoft.com/office/drawing/2014/main" id="{0DDC591B-508B-764B-868F-DDC341308A07}"/>
              </a:ext>
            </a:extLst>
          </p:cNvPr>
          <p:cNvSpPr txBox="1"/>
          <p:nvPr/>
        </p:nvSpPr>
        <p:spPr>
          <a:xfrm>
            <a:off x="11242049" y="4535440"/>
            <a:ext cx="710096" cy="215444"/>
          </a:xfrm>
          <a:prstGeom prst="rect">
            <a:avLst/>
          </a:prstGeom>
          <a:noFill/>
        </p:spPr>
        <p:txBody>
          <a:bodyPr wrap="square" rtlCol="0">
            <a:spAutoFit/>
          </a:bodyPr>
          <a:lstStyle/>
          <a:p>
            <a:pPr algn="ctr"/>
            <a:r>
              <a:rPr lang="en-US" sz="800" dirty="0">
                <a:latin typeface="Helvetica" pitchFamily="2" charset="0"/>
              </a:rPr>
              <a:t>IGG/MVP</a:t>
            </a:r>
          </a:p>
        </p:txBody>
      </p:sp>
      <p:sp>
        <p:nvSpPr>
          <p:cNvPr id="122" name="TextBox 121">
            <a:extLst>
              <a:ext uri="{FF2B5EF4-FFF2-40B4-BE49-F238E27FC236}">
                <a16:creationId xmlns:a16="http://schemas.microsoft.com/office/drawing/2014/main" id="{1F647F8E-B1CA-7C48-8509-5F52A4811BC5}"/>
              </a:ext>
            </a:extLst>
          </p:cNvPr>
          <p:cNvSpPr txBox="1"/>
          <p:nvPr/>
        </p:nvSpPr>
        <p:spPr>
          <a:xfrm>
            <a:off x="10213449" y="5788336"/>
            <a:ext cx="759617" cy="338554"/>
          </a:xfrm>
          <a:prstGeom prst="rect">
            <a:avLst/>
          </a:prstGeom>
          <a:noFill/>
        </p:spPr>
        <p:txBody>
          <a:bodyPr wrap="square" rtlCol="0">
            <a:spAutoFit/>
          </a:bodyPr>
          <a:lstStyle/>
          <a:p>
            <a:pPr algn="ctr"/>
            <a:r>
              <a:rPr lang="en-US" sz="800" dirty="0">
                <a:latin typeface="Helvetica" pitchFamily="2" charset="0"/>
              </a:rPr>
              <a:t>IGG/</a:t>
            </a:r>
          </a:p>
          <a:p>
            <a:pPr algn="ctr"/>
            <a:r>
              <a:rPr lang="en-US" sz="800" dirty="0">
                <a:latin typeface="Helvetica" pitchFamily="2" charset="0"/>
              </a:rPr>
              <a:t>MVP/PGG</a:t>
            </a:r>
          </a:p>
        </p:txBody>
      </p:sp>
      <p:sp>
        <p:nvSpPr>
          <p:cNvPr id="123" name="TextBox 122">
            <a:extLst>
              <a:ext uri="{FF2B5EF4-FFF2-40B4-BE49-F238E27FC236}">
                <a16:creationId xmlns:a16="http://schemas.microsoft.com/office/drawing/2014/main" id="{4DC93C82-7554-1B42-8892-85545C9A6636}"/>
              </a:ext>
            </a:extLst>
          </p:cNvPr>
          <p:cNvSpPr txBox="1"/>
          <p:nvPr/>
        </p:nvSpPr>
        <p:spPr>
          <a:xfrm>
            <a:off x="11203783" y="5788336"/>
            <a:ext cx="786629" cy="338554"/>
          </a:xfrm>
          <a:prstGeom prst="rect">
            <a:avLst/>
          </a:prstGeom>
          <a:noFill/>
        </p:spPr>
        <p:txBody>
          <a:bodyPr wrap="square" rtlCol="0">
            <a:spAutoFit/>
          </a:bodyPr>
          <a:lstStyle/>
          <a:p>
            <a:pPr algn="ctr"/>
            <a:r>
              <a:rPr lang="en-US" sz="800" dirty="0">
                <a:latin typeface="Helvetica" pitchFamily="2" charset="0"/>
              </a:rPr>
              <a:t>G&amp;E/PGG/</a:t>
            </a:r>
          </a:p>
          <a:p>
            <a:pPr algn="ctr"/>
            <a:r>
              <a:rPr lang="en-US" sz="800" dirty="0">
                <a:latin typeface="Helvetica" pitchFamily="2" charset="0"/>
              </a:rPr>
              <a:t>NGG/</a:t>
            </a:r>
          </a:p>
        </p:txBody>
      </p:sp>
    </p:spTree>
    <p:extLst>
      <p:ext uri="{BB962C8B-B14F-4D97-AF65-F5344CB8AC3E}">
        <p14:creationId xmlns:p14="http://schemas.microsoft.com/office/powerpoint/2010/main" val="119773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605368" y="476872"/>
            <a:ext cx="11074576" cy="923330"/>
          </a:xfrm>
        </p:spPr>
        <p:txBody>
          <a:bodyPr/>
          <a:lstStyle/>
          <a:p>
            <a:r>
              <a:rPr lang="en-US" b="1" dirty="0">
                <a:solidFill>
                  <a:schemeClr val="tx2"/>
                </a:solidFill>
              </a:rPr>
              <a:t>Principles of Inclusion, Diversity, &amp; Equity in </a:t>
            </a:r>
            <a:br>
              <a:rPr lang="en-US" b="1" dirty="0">
                <a:solidFill>
                  <a:schemeClr val="tx2"/>
                </a:solidFill>
              </a:rPr>
            </a:br>
            <a:r>
              <a:rPr lang="en-US" b="1" dirty="0">
                <a:solidFill>
                  <a:schemeClr val="tx2"/>
                </a:solidFill>
              </a:rPr>
              <a:t>Penn Medicine Research Community </a:t>
            </a:r>
          </a:p>
        </p:txBody>
      </p:sp>
      <p:sp>
        <p:nvSpPr>
          <p:cNvPr id="8" name="Content Placeholder 2">
            <a:extLst>
              <a:ext uri="{FF2B5EF4-FFF2-40B4-BE49-F238E27FC236}">
                <a16:creationId xmlns:a16="http://schemas.microsoft.com/office/drawing/2014/main" id="{5411957D-11FC-9146-8139-B09396D2EF30}"/>
              </a:ext>
            </a:extLst>
          </p:cNvPr>
          <p:cNvSpPr>
            <a:spLocks noGrp="1"/>
          </p:cNvSpPr>
          <p:nvPr>
            <p:ph idx="1"/>
          </p:nvPr>
        </p:nvSpPr>
        <p:spPr>
          <a:xfrm>
            <a:off x="534533" y="1360286"/>
            <a:ext cx="10619499" cy="4229076"/>
          </a:xfrm>
        </p:spPr>
        <p:txBody>
          <a:bodyPr/>
          <a:lstStyle/>
          <a:p>
            <a:pPr algn="just"/>
            <a:r>
              <a:rPr lang="en-US" sz="2200" b="1" dirty="0">
                <a:ea typeface="Calibri" panose="020F0502020204030204" pitchFamily="34" charset="0"/>
              </a:rPr>
              <a:t>Diversity</a:t>
            </a:r>
            <a:r>
              <a:rPr lang="en-US" sz="2200" dirty="0">
                <a:ea typeface="Calibri" panose="020F0502020204030204" pitchFamily="34" charset="0"/>
              </a:rPr>
              <a:t> is the variations in identities that exist within the Penn Medicine research training community with an emphasis on increasing the representation of individuals that have been traditionally disadvantaged or are historically underrepresented in research and medicine.</a:t>
            </a:r>
          </a:p>
          <a:p>
            <a:pPr marL="0" indent="0" algn="just">
              <a:buNone/>
            </a:pPr>
            <a:endParaRPr lang="en-US" sz="2200" dirty="0">
              <a:ea typeface="Calibri" panose="020F0502020204030204" pitchFamily="34" charset="0"/>
            </a:endParaRPr>
          </a:p>
          <a:p>
            <a:pPr algn="just"/>
            <a:r>
              <a:rPr lang="en-US" sz="2200" b="1" dirty="0">
                <a:ea typeface="Calibri" panose="020F0502020204030204" pitchFamily="34" charset="0"/>
              </a:rPr>
              <a:t>Inclusion </a:t>
            </a:r>
            <a:r>
              <a:rPr lang="en-US" sz="2200" dirty="0">
                <a:ea typeface="Calibri" panose="020F0502020204030204" pitchFamily="34" charset="0"/>
              </a:rPr>
              <a:t>is our commitment to initiatives, strategies, and behaviors within the Penn Medicine research training community that allow for respectful engagement and embracement of the diversity of its members.  </a:t>
            </a:r>
          </a:p>
          <a:p>
            <a:pPr algn="just"/>
            <a:endParaRPr lang="en-US" sz="2200" dirty="0">
              <a:ea typeface="Calibri" panose="020F0502020204030204" pitchFamily="34" charset="0"/>
            </a:endParaRPr>
          </a:p>
          <a:p>
            <a:pPr algn="just"/>
            <a:r>
              <a:rPr lang="en-US" sz="2200" b="1" dirty="0">
                <a:ea typeface="Calibri" panose="020F0502020204030204" pitchFamily="34" charset="0"/>
              </a:rPr>
              <a:t>Equity</a:t>
            </a:r>
            <a:r>
              <a:rPr lang="en-US" sz="2200" dirty="0">
                <a:ea typeface="Calibri" panose="020F0502020204030204" pitchFamily="34" charset="0"/>
              </a:rPr>
              <a:t> is our implementation of policies that ensure members of the Penn Medicine research training community from marginalized identities have access to the same opportunities to grow, contribute, and develop within it.</a:t>
            </a:r>
          </a:p>
        </p:txBody>
      </p:sp>
      <p:sp>
        <p:nvSpPr>
          <p:cNvPr id="5" name="Footer Placeholder 2">
            <a:extLst>
              <a:ext uri="{FF2B5EF4-FFF2-40B4-BE49-F238E27FC236}">
                <a16:creationId xmlns:a16="http://schemas.microsoft.com/office/drawing/2014/main" id="{4A475439-265F-E040-A8C8-B1BB1E128ED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17163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534533" y="114407"/>
            <a:ext cx="11074576" cy="461665"/>
          </a:xfrm>
        </p:spPr>
        <p:txBody>
          <a:bodyPr/>
          <a:lstStyle/>
          <a:p>
            <a:r>
              <a:rPr lang="en-US" b="1" dirty="0">
                <a:solidFill>
                  <a:schemeClr val="tx2"/>
                </a:solidFill>
              </a:rPr>
              <a:t>IDEAL Research: Mission, Objectives, &amp; Vision</a:t>
            </a:r>
          </a:p>
        </p:txBody>
      </p:sp>
      <p:sp>
        <p:nvSpPr>
          <p:cNvPr id="8" name="Content Placeholder 2">
            <a:extLst>
              <a:ext uri="{FF2B5EF4-FFF2-40B4-BE49-F238E27FC236}">
                <a16:creationId xmlns:a16="http://schemas.microsoft.com/office/drawing/2014/main" id="{5411957D-11FC-9146-8139-B09396D2EF30}"/>
              </a:ext>
            </a:extLst>
          </p:cNvPr>
          <p:cNvSpPr>
            <a:spLocks noGrp="1"/>
          </p:cNvSpPr>
          <p:nvPr>
            <p:ph idx="1"/>
          </p:nvPr>
        </p:nvSpPr>
        <p:spPr>
          <a:xfrm>
            <a:off x="534533" y="576072"/>
            <a:ext cx="10619499" cy="5962884"/>
          </a:xfrm>
        </p:spPr>
        <p:txBody>
          <a:bodyPr/>
          <a:lstStyle/>
          <a:p>
            <a:pPr algn="just"/>
            <a:r>
              <a:rPr lang="en-US" dirty="0">
                <a:ea typeface="Calibri" panose="020F0502020204030204" pitchFamily="34" charset="0"/>
              </a:rPr>
              <a:t>The </a:t>
            </a:r>
            <a:r>
              <a:rPr lang="en-US" b="1" dirty="0">
                <a:solidFill>
                  <a:schemeClr val="tx2"/>
                </a:solidFill>
                <a:ea typeface="Calibri" panose="020F0502020204030204" pitchFamily="34" charset="0"/>
              </a:rPr>
              <a:t>Mission</a:t>
            </a:r>
            <a:r>
              <a:rPr lang="en-US" dirty="0">
                <a:ea typeface="Calibri" panose="020F0502020204030204" pitchFamily="34" charset="0"/>
              </a:rPr>
              <a:t> of IDEAL Research is to ensure </a:t>
            </a:r>
            <a:r>
              <a:rPr lang="en-US" i="1" dirty="0">
                <a:ea typeface="Calibri" panose="020F0502020204030204" pitchFamily="34" charset="0"/>
              </a:rPr>
              <a:t>alignment between innovation and impact </a:t>
            </a:r>
            <a:r>
              <a:rPr lang="en-US" dirty="0">
                <a:ea typeface="Calibri" panose="020F0502020204030204" pitchFamily="34" charset="0"/>
              </a:rPr>
              <a:t>in biomedical research with a </a:t>
            </a:r>
            <a:r>
              <a:rPr lang="en-US" i="1" dirty="0">
                <a:ea typeface="Calibri" panose="020F0502020204030204" pitchFamily="34" charset="0"/>
              </a:rPr>
              <a:t>commitment to inclusion, diversity, and equity </a:t>
            </a:r>
            <a:r>
              <a:rPr lang="en-US" dirty="0">
                <a:ea typeface="Calibri" panose="020F0502020204030204" pitchFamily="34" charset="0"/>
              </a:rPr>
              <a:t>that is necessary for </a:t>
            </a:r>
            <a:r>
              <a:rPr lang="en-US" i="1" dirty="0">
                <a:ea typeface="Calibri" panose="020F0502020204030204" pitchFamily="34" charset="0"/>
              </a:rPr>
              <a:t>research excellence </a:t>
            </a:r>
            <a:r>
              <a:rPr lang="en-US" dirty="0">
                <a:ea typeface="Calibri" panose="020F0502020204030204" pitchFamily="34" charset="0"/>
              </a:rPr>
              <a:t>by valuing, engaging, and embracing the diversity of identity within the Penn Medicine research community and ensuring access to opportunities to individuals from marginalized identities to grow, contribute, and develop within it. </a:t>
            </a:r>
          </a:p>
          <a:p>
            <a:pPr algn="just"/>
            <a:endParaRPr lang="en-US" sz="2200" dirty="0">
              <a:ea typeface="Calibri" panose="020F0502020204030204" pitchFamily="34" charset="0"/>
            </a:endParaRPr>
          </a:p>
          <a:p>
            <a:pPr algn="just"/>
            <a:r>
              <a:rPr lang="en-US" dirty="0">
                <a:ea typeface="Calibri" panose="020F0502020204030204" pitchFamily="34" charset="0"/>
              </a:rPr>
              <a:t>The </a:t>
            </a:r>
            <a:r>
              <a:rPr lang="en-US" b="1" dirty="0">
                <a:solidFill>
                  <a:schemeClr val="tx2"/>
                </a:solidFill>
                <a:ea typeface="Calibri" panose="020F0502020204030204" pitchFamily="34" charset="0"/>
              </a:rPr>
              <a:t>Objectives</a:t>
            </a:r>
            <a:r>
              <a:rPr lang="en-US" dirty="0">
                <a:ea typeface="Calibri" panose="020F0502020204030204" pitchFamily="34" charset="0"/>
              </a:rPr>
              <a:t> of IDEAL Research are: </a:t>
            </a:r>
          </a:p>
          <a:p>
            <a:pPr lvl="1" algn="just"/>
            <a:r>
              <a:rPr lang="en-US" sz="1600" dirty="0" err="1">
                <a:ea typeface="Calibri" panose="020F0502020204030204" pitchFamily="34" charset="0"/>
              </a:rPr>
              <a:t>i</a:t>
            </a:r>
            <a:r>
              <a:rPr lang="en-US" sz="1600" dirty="0">
                <a:ea typeface="Calibri" panose="020F0502020204030204" pitchFamily="34" charset="0"/>
              </a:rPr>
              <a:t>) Provide research training opportunities to undergraduates and post-baccalaureate scholars</a:t>
            </a:r>
          </a:p>
          <a:p>
            <a:pPr lvl="1" algn="just"/>
            <a:r>
              <a:rPr lang="en-US" sz="1600" dirty="0">
                <a:ea typeface="Calibri" panose="020F0502020204030204" pitchFamily="34" charset="0"/>
              </a:rPr>
              <a:t>ii) Recruit the next generation of biomedical research trainees </a:t>
            </a:r>
          </a:p>
          <a:p>
            <a:pPr lvl="1" algn="just"/>
            <a:r>
              <a:rPr lang="en-US" sz="1600" dirty="0">
                <a:ea typeface="Calibri" panose="020F0502020204030204" pitchFamily="34" charset="0"/>
              </a:rPr>
              <a:t>ii) Establish community driven support networks for trainee advocacy</a:t>
            </a:r>
          </a:p>
          <a:p>
            <a:pPr lvl="1" algn="just"/>
            <a:r>
              <a:rPr lang="en-US" sz="1600" dirty="0">
                <a:ea typeface="Calibri" panose="020F0502020204030204" pitchFamily="34" charset="0"/>
              </a:rPr>
              <a:t>iv) Facilitate opportunities for community engagement and outreach</a:t>
            </a:r>
          </a:p>
          <a:p>
            <a:pPr lvl="1" algn="just"/>
            <a:r>
              <a:rPr lang="en-US" sz="1600" dirty="0">
                <a:ea typeface="Calibri" panose="020F0502020204030204" pitchFamily="34" charset="0"/>
              </a:rPr>
              <a:t>v) Lead in grant administration and program evaluation</a:t>
            </a:r>
            <a:endParaRPr lang="en-US" sz="2000" dirty="0">
              <a:ea typeface="Calibri" panose="020F0502020204030204" pitchFamily="34" charset="0"/>
            </a:endParaRPr>
          </a:p>
          <a:p>
            <a:pPr algn="just"/>
            <a:endParaRPr lang="en-US" sz="2200" dirty="0">
              <a:ea typeface="Calibri" panose="020F0502020204030204" pitchFamily="34" charset="0"/>
            </a:endParaRPr>
          </a:p>
          <a:p>
            <a:pPr algn="just"/>
            <a:r>
              <a:rPr lang="en-US" dirty="0">
                <a:ea typeface="Calibri" panose="020F0502020204030204" pitchFamily="34" charset="0"/>
              </a:rPr>
              <a:t>The </a:t>
            </a:r>
            <a:r>
              <a:rPr lang="en-US" b="1" dirty="0">
                <a:solidFill>
                  <a:schemeClr val="tx2"/>
                </a:solidFill>
                <a:ea typeface="Calibri" panose="020F0502020204030204" pitchFamily="34" charset="0"/>
              </a:rPr>
              <a:t>Vision</a:t>
            </a:r>
            <a:r>
              <a:rPr lang="en-US" dirty="0">
                <a:ea typeface="Calibri" panose="020F0502020204030204" pitchFamily="34" charset="0"/>
              </a:rPr>
              <a:t> of IDEAL Research is to create, nurture, and maintain a Penn Medicine research community that embodies diversity, values inclusivity, and promotes equity.  </a:t>
            </a:r>
          </a:p>
          <a:p>
            <a:pPr algn="just"/>
            <a:endParaRPr lang="en-US" sz="2200" b="1" dirty="0">
              <a:ea typeface="Calibri" panose="020F0502020204030204" pitchFamily="34" charset="0"/>
            </a:endParaRPr>
          </a:p>
          <a:p>
            <a:pPr algn="just"/>
            <a:endParaRPr lang="en-US" sz="2200" dirty="0">
              <a:ea typeface="Calibri" panose="020F0502020204030204" pitchFamily="34" charset="0"/>
            </a:endParaRPr>
          </a:p>
        </p:txBody>
      </p:sp>
      <p:sp>
        <p:nvSpPr>
          <p:cNvPr id="5" name="Footer Placeholder 2">
            <a:extLst>
              <a:ext uri="{FF2B5EF4-FFF2-40B4-BE49-F238E27FC236}">
                <a16:creationId xmlns:a16="http://schemas.microsoft.com/office/drawing/2014/main" id="{AAF087E9-4838-A942-8A7F-A9771CD490B8}"/>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30634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534533" y="114407"/>
            <a:ext cx="11074576" cy="461665"/>
          </a:xfrm>
        </p:spPr>
        <p:txBody>
          <a:bodyPr/>
          <a:lstStyle/>
          <a:p>
            <a:r>
              <a:rPr lang="en-US" b="1" dirty="0">
                <a:solidFill>
                  <a:schemeClr val="tx2"/>
                </a:solidFill>
              </a:rPr>
              <a:t>IDEAL Research: Our Team</a:t>
            </a:r>
          </a:p>
        </p:txBody>
      </p:sp>
      <p:grpSp>
        <p:nvGrpSpPr>
          <p:cNvPr id="36" name="Group 35">
            <a:extLst>
              <a:ext uri="{FF2B5EF4-FFF2-40B4-BE49-F238E27FC236}">
                <a16:creationId xmlns:a16="http://schemas.microsoft.com/office/drawing/2014/main" id="{D4E8474D-8F20-F64C-8D3F-E33CCF16707C}"/>
              </a:ext>
            </a:extLst>
          </p:cNvPr>
          <p:cNvGrpSpPr/>
          <p:nvPr/>
        </p:nvGrpSpPr>
        <p:grpSpPr>
          <a:xfrm>
            <a:off x="523326" y="771755"/>
            <a:ext cx="1952778" cy="2736867"/>
            <a:chOff x="165500" y="771755"/>
            <a:chExt cx="1952778" cy="2736867"/>
          </a:xfrm>
        </p:grpSpPr>
        <p:sp>
          <p:nvSpPr>
            <p:cNvPr id="7" name="TextBox 6">
              <a:extLst>
                <a:ext uri="{FF2B5EF4-FFF2-40B4-BE49-F238E27FC236}">
                  <a16:creationId xmlns:a16="http://schemas.microsoft.com/office/drawing/2014/main" id="{5E6756D4-E4A9-2248-B442-1C4928563B3D}"/>
                </a:ext>
              </a:extLst>
            </p:cNvPr>
            <p:cNvSpPr txBox="1"/>
            <p:nvPr/>
          </p:nvSpPr>
          <p:spPr>
            <a:xfrm>
              <a:off x="165500" y="2746875"/>
              <a:ext cx="1952778" cy="761747"/>
            </a:xfrm>
            <a:prstGeom prst="rect">
              <a:avLst/>
            </a:prstGeom>
            <a:noFill/>
          </p:spPr>
          <p:txBody>
            <a:bodyPr wrap="none" rtlCol="0">
              <a:spAutoFit/>
            </a:bodyPr>
            <a:lstStyle/>
            <a:p>
              <a:pPr algn="ctr"/>
              <a:r>
                <a:rPr lang="en-US" sz="1200" b="1" dirty="0">
                  <a:cs typeface="Arial" panose="020B0604020202020204" pitchFamily="34" charset="0"/>
                </a:rPr>
                <a:t>Donita C. Brady Ph.D.</a:t>
              </a:r>
            </a:p>
            <a:p>
              <a:pPr algn="ctr"/>
              <a:r>
                <a:rPr lang="en-US" sz="1050" dirty="0">
                  <a:solidFill>
                    <a:schemeClr val="tx1"/>
                  </a:solidFill>
                  <a:cs typeface="Arial" panose="020B0604020202020204" pitchFamily="34" charset="0"/>
                </a:rPr>
                <a:t>Assistant Dean for </a:t>
              </a:r>
            </a:p>
            <a:p>
              <a:pPr algn="ctr"/>
              <a:r>
                <a:rPr lang="en-US" sz="1050" dirty="0">
                  <a:solidFill>
                    <a:schemeClr val="tx1"/>
                  </a:solidFill>
                  <a:cs typeface="Arial" panose="020B0604020202020204" pitchFamily="34" charset="0"/>
                </a:rPr>
                <a:t>Inclusion, Diversity, &amp; Equity </a:t>
              </a:r>
            </a:p>
            <a:p>
              <a:pPr algn="ctr"/>
              <a:r>
                <a:rPr lang="en-US" sz="1050" dirty="0">
                  <a:solidFill>
                    <a:schemeClr val="tx1"/>
                  </a:solidFill>
                  <a:cs typeface="Arial" panose="020B0604020202020204" pitchFamily="34" charset="0"/>
                </a:rPr>
                <a:t>in Research Training</a:t>
              </a:r>
            </a:p>
          </p:txBody>
        </p:sp>
        <p:pic>
          <p:nvPicPr>
            <p:cNvPr id="5" name="Picture 4">
              <a:extLst>
                <a:ext uri="{FF2B5EF4-FFF2-40B4-BE49-F238E27FC236}">
                  <a16:creationId xmlns:a16="http://schemas.microsoft.com/office/drawing/2014/main" id="{614E7237-B1C5-E249-A238-A048B013B0C5}"/>
                </a:ext>
              </a:extLst>
            </p:cNvPr>
            <p:cNvPicPr>
              <a:picLocks noChangeAspect="1"/>
            </p:cNvPicPr>
            <p:nvPr/>
          </p:nvPicPr>
          <p:blipFill>
            <a:blip r:embed="rId2"/>
            <a:stretch>
              <a:fillRect/>
            </a:stretch>
          </p:blipFill>
          <p:spPr>
            <a:xfrm>
              <a:off x="460349" y="771755"/>
              <a:ext cx="1363081" cy="1828800"/>
            </a:xfrm>
            <a:prstGeom prst="rect">
              <a:avLst/>
            </a:prstGeom>
            <a:ln w="38100">
              <a:solidFill>
                <a:schemeClr val="accent1"/>
              </a:solidFill>
            </a:ln>
          </p:spPr>
        </p:pic>
      </p:grpSp>
      <p:grpSp>
        <p:nvGrpSpPr>
          <p:cNvPr id="34" name="Group 33">
            <a:extLst>
              <a:ext uri="{FF2B5EF4-FFF2-40B4-BE49-F238E27FC236}">
                <a16:creationId xmlns:a16="http://schemas.microsoft.com/office/drawing/2014/main" id="{D0BBBB5F-D4AA-5743-AB45-A2A67907CB20}"/>
              </a:ext>
            </a:extLst>
          </p:cNvPr>
          <p:cNvGrpSpPr/>
          <p:nvPr/>
        </p:nvGrpSpPr>
        <p:grpSpPr>
          <a:xfrm>
            <a:off x="4179746" y="771755"/>
            <a:ext cx="1471877" cy="2736867"/>
            <a:chOff x="3734701" y="771755"/>
            <a:chExt cx="1471877" cy="2736867"/>
          </a:xfrm>
        </p:grpSpPr>
        <p:pic>
          <p:nvPicPr>
            <p:cNvPr id="14" name="Picture 13">
              <a:extLst>
                <a:ext uri="{FF2B5EF4-FFF2-40B4-BE49-F238E27FC236}">
                  <a16:creationId xmlns:a16="http://schemas.microsoft.com/office/drawing/2014/main" id="{E4B9FBA3-6412-D34D-876B-0ABDFDF67C41}"/>
                </a:ext>
              </a:extLst>
            </p:cNvPr>
            <p:cNvPicPr>
              <a:picLocks/>
            </p:cNvPicPr>
            <p:nvPr/>
          </p:nvPicPr>
          <p:blipFill>
            <a:blip r:embed="rId3"/>
            <a:stretch>
              <a:fillRect/>
            </a:stretch>
          </p:blipFill>
          <p:spPr>
            <a:xfrm>
              <a:off x="3789411" y="771755"/>
              <a:ext cx="1362456" cy="1828800"/>
            </a:xfrm>
            <a:prstGeom prst="rect">
              <a:avLst/>
            </a:prstGeom>
            <a:ln w="38100">
              <a:solidFill>
                <a:schemeClr val="accent1"/>
              </a:solidFill>
            </a:ln>
          </p:spPr>
        </p:pic>
        <p:sp>
          <p:nvSpPr>
            <p:cNvPr id="19" name="TextBox 18">
              <a:extLst>
                <a:ext uri="{FF2B5EF4-FFF2-40B4-BE49-F238E27FC236}">
                  <a16:creationId xmlns:a16="http://schemas.microsoft.com/office/drawing/2014/main" id="{47F3694D-333E-DF4B-9D66-BBF62FB0BC1B}"/>
                </a:ext>
              </a:extLst>
            </p:cNvPr>
            <p:cNvSpPr txBox="1"/>
            <p:nvPr/>
          </p:nvSpPr>
          <p:spPr>
            <a:xfrm>
              <a:off x="3734701" y="2746875"/>
              <a:ext cx="1471877" cy="761747"/>
            </a:xfrm>
            <a:prstGeom prst="rect">
              <a:avLst/>
            </a:prstGeom>
            <a:noFill/>
          </p:spPr>
          <p:txBody>
            <a:bodyPr wrap="none" rtlCol="0">
              <a:spAutoFit/>
            </a:bodyPr>
            <a:lstStyle/>
            <a:p>
              <a:pPr algn="ctr"/>
              <a:r>
                <a:rPr lang="en-US" sz="1200" b="1" dirty="0">
                  <a:cs typeface="Arial" panose="020B0604020202020204" pitchFamily="34" charset="0"/>
                </a:rPr>
                <a:t>Lisa Lim, M.A.</a:t>
              </a:r>
            </a:p>
            <a:p>
              <a:pPr algn="ctr"/>
              <a:r>
                <a:rPr lang="en-US" sz="1050" dirty="0">
                  <a:solidFill>
                    <a:schemeClr val="tx1"/>
                  </a:solidFill>
                  <a:cs typeface="Arial" panose="020B0604020202020204" pitchFamily="34" charset="0"/>
                </a:rPr>
                <a:t>Assistant Director for </a:t>
              </a:r>
            </a:p>
            <a:p>
              <a:pPr algn="ctr"/>
              <a:r>
                <a:rPr lang="en-US" sz="1050" dirty="0">
                  <a:solidFill>
                    <a:schemeClr val="tx1"/>
                  </a:solidFill>
                  <a:cs typeface="Arial" panose="020B0604020202020204" pitchFamily="34" charset="0"/>
                </a:rPr>
                <a:t>Research Training </a:t>
              </a:r>
            </a:p>
            <a:p>
              <a:pPr algn="ctr"/>
              <a:r>
                <a:rPr lang="en-US" sz="1050" dirty="0">
                  <a:solidFill>
                    <a:schemeClr val="tx1"/>
                  </a:solidFill>
                  <a:cs typeface="Arial" panose="020B0604020202020204" pitchFamily="34" charset="0"/>
                </a:rPr>
                <a:t>Programs</a:t>
              </a:r>
            </a:p>
          </p:txBody>
        </p:sp>
      </p:grpSp>
      <p:grpSp>
        <p:nvGrpSpPr>
          <p:cNvPr id="35" name="Group 34">
            <a:extLst>
              <a:ext uri="{FF2B5EF4-FFF2-40B4-BE49-F238E27FC236}">
                <a16:creationId xmlns:a16="http://schemas.microsoft.com/office/drawing/2014/main" id="{7E38C9E8-89D9-7447-B1E2-597A9C6BAAEB}"/>
              </a:ext>
            </a:extLst>
          </p:cNvPr>
          <p:cNvGrpSpPr/>
          <p:nvPr/>
        </p:nvGrpSpPr>
        <p:grpSpPr>
          <a:xfrm>
            <a:off x="2556720" y="771755"/>
            <a:ext cx="1542410" cy="2413702"/>
            <a:chOff x="2089054" y="771755"/>
            <a:chExt cx="1542410" cy="2413702"/>
          </a:xfrm>
        </p:grpSpPr>
        <p:pic>
          <p:nvPicPr>
            <p:cNvPr id="20" name="Picture 19">
              <a:extLst>
                <a:ext uri="{FF2B5EF4-FFF2-40B4-BE49-F238E27FC236}">
                  <a16:creationId xmlns:a16="http://schemas.microsoft.com/office/drawing/2014/main" id="{716B8886-7947-6B4C-9A9B-B0F8B521209B}"/>
                </a:ext>
              </a:extLst>
            </p:cNvPr>
            <p:cNvPicPr>
              <a:picLocks noChangeAspect="1"/>
            </p:cNvPicPr>
            <p:nvPr/>
          </p:nvPicPr>
          <p:blipFill>
            <a:blip r:embed="rId4"/>
            <a:stretch>
              <a:fillRect/>
            </a:stretch>
          </p:blipFill>
          <p:spPr>
            <a:xfrm>
              <a:off x="2178719" y="771755"/>
              <a:ext cx="1363081" cy="1828800"/>
            </a:xfrm>
            <a:prstGeom prst="rect">
              <a:avLst/>
            </a:prstGeom>
            <a:ln w="38100">
              <a:solidFill>
                <a:schemeClr val="accent1"/>
              </a:solidFill>
            </a:ln>
          </p:spPr>
        </p:pic>
        <p:sp>
          <p:nvSpPr>
            <p:cNvPr id="21" name="TextBox 20">
              <a:extLst>
                <a:ext uri="{FF2B5EF4-FFF2-40B4-BE49-F238E27FC236}">
                  <a16:creationId xmlns:a16="http://schemas.microsoft.com/office/drawing/2014/main" id="{9D799E76-A1A9-A347-BD1B-A971CAA22E4C}"/>
                </a:ext>
              </a:extLst>
            </p:cNvPr>
            <p:cNvSpPr txBox="1"/>
            <p:nvPr/>
          </p:nvSpPr>
          <p:spPr>
            <a:xfrm>
              <a:off x="2089054" y="2746875"/>
              <a:ext cx="1542410" cy="438582"/>
            </a:xfrm>
            <a:prstGeom prst="rect">
              <a:avLst/>
            </a:prstGeom>
            <a:noFill/>
          </p:spPr>
          <p:txBody>
            <a:bodyPr wrap="none" rtlCol="0">
              <a:spAutoFit/>
            </a:bodyPr>
            <a:lstStyle/>
            <a:p>
              <a:pPr algn="ctr"/>
              <a:r>
                <a:rPr lang="en-US" sz="1200" b="1" dirty="0">
                  <a:cs typeface="Arial" panose="020B0604020202020204" pitchFamily="34" charset="0"/>
                </a:rPr>
                <a:t>Coming Soon</a:t>
              </a:r>
            </a:p>
            <a:p>
              <a:pPr algn="ctr"/>
              <a:r>
                <a:rPr lang="en-US" sz="1050" dirty="0">
                  <a:solidFill>
                    <a:schemeClr val="tx1"/>
                  </a:solidFill>
                  <a:cs typeface="Arial" panose="020B0604020202020204" pitchFamily="34" charset="0"/>
                </a:rPr>
                <a:t>Administrative Director</a:t>
              </a:r>
            </a:p>
          </p:txBody>
        </p:sp>
      </p:grpSp>
      <p:grpSp>
        <p:nvGrpSpPr>
          <p:cNvPr id="33" name="Group 32">
            <a:extLst>
              <a:ext uri="{FF2B5EF4-FFF2-40B4-BE49-F238E27FC236}">
                <a16:creationId xmlns:a16="http://schemas.microsoft.com/office/drawing/2014/main" id="{DB49A453-99D8-E64B-A2AF-0AA5EA75FDBB}"/>
              </a:ext>
            </a:extLst>
          </p:cNvPr>
          <p:cNvGrpSpPr/>
          <p:nvPr/>
        </p:nvGrpSpPr>
        <p:grpSpPr>
          <a:xfrm>
            <a:off x="5732239" y="771755"/>
            <a:ext cx="1699953" cy="2574864"/>
            <a:chOff x="5280285" y="772175"/>
            <a:chExt cx="1699953" cy="2574864"/>
          </a:xfrm>
        </p:grpSpPr>
        <p:pic>
          <p:nvPicPr>
            <p:cNvPr id="22" name="Picture 21">
              <a:extLst>
                <a:ext uri="{FF2B5EF4-FFF2-40B4-BE49-F238E27FC236}">
                  <a16:creationId xmlns:a16="http://schemas.microsoft.com/office/drawing/2014/main" id="{E176E3BA-88DF-534E-AB94-4103B5F13CD5}"/>
                </a:ext>
              </a:extLst>
            </p:cNvPr>
            <p:cNvPicPr>
              <a:picLocks noChangeAspect="1"/>
            </p:cNvPicPr>
            <p:nvPr/>
          </p:nvPicPr>
          <p:blipFill>
            <a:blip r:embed="rId5"/>
            <a:stretch>
              <a:fillRect/>
            </a:stretch>
          </p:blipFill>
          <p:spPr>
            <a:xfrm>
              <a:off x="5449033" y="772175"/>
              <a:ext cx="1362456" cy="1827961"/>
            </a:xfrm>
            <a:prstGeom prst="rect">
              <a:avLst/>
            </a:prstGeom>
            <a:ln w="38100">
              <a:solidFill>
                <a:schemeClr val="accent1"/>
              </a:solidFill>
            </a:ln>
          </p:spPr>
        </p:pic>
        <p:sp>
          <p:nvSpPr>
            <p:cNvPr id="23" name="TextBox 22">
              <a:extLst>
                <a:ext uri="{FF2B5EF4-FFF2-40B4-BE49-F238E27FC236}">
                  <a16:creationId xmlns:a16="http://schemas.microsoft.com/office/drawing/2014/main" id="{EB043BEB-48A0-F44D-B989-9EDA72FFF90E}"/>
                </a:ext>
              </a:extLst>
            </p:cNvPr>
            <p:cNvSpPr txBox="1"/>
            <p:nvPr/>
          </p:nvSpPr>
          <p:spPr>
            <a:xfrm>
              <a:off x="5280285" y="2746875"/>
              <a:ext cx="1699953" cy="600164"/>
            </a:xfrm>
            <a:prstGeom prst="rect">
              <a:avLst/>
            </a:prstGeom>
            <a:noFill/>
          </p:spPr>
          <p:txBody>
            <a:bodyPr wrap="none" rtlCol="0">
              <a:spAutoFit/>
            </a:bodyPr>
            <a:lstStyle/>
            <a:p>
              <a:pPr algn="ctr"/>
              <a:r>
                <a:rPr lang="en-US" sz="1200" b="1" dirty="0">
                  <a:cs typeface="Arial" panose="020B0604020202020204" pitchFamily="34" charset="0"/>
                </a:rPr>
                <a:t>Paul </a:t>
              </a:r>
              <a:r>
                <a:rPr lang="en-US" sz="1200" b="1" dirty="0" err="1">
                  <a:cs typeface="Arial" panose="020B0604020202020204" pitchFamily="34" charset="0"/>
                </a:rPr>
                <a:t>Tichenell</a:t>
              </a:r>
              <a:r>
                <a:rPr lang="en-US" sz="1200" b="1" dirty="0">
                  <a:cs typeface="Arial" panose="020B0604020202020204" pitchFamily="34" charset="0"/>
                </a:rPr>
                <a:t>, Ph.D.</a:t>
              </a:r>
            </a:p>
            <a:p>
              <a:pPr algn="ctr"/>
              <a:r>
                <a:rPr lang="en-US" sz="1050" dirty="0">
                  <a:solidFill>
                    <a:schemeClr val="tx1"/>
                  </a:solidFill>
                  <a:cs typeface="Arial" panose="020B0604020202020204" pitchFamily="34" charset="0"/>
                </a:rPr>
                <a:t>Assistant Director of </a:t>
              </a:r>
            </a:p>
            <a:p>
              <a:pPr algn="ctr"/>
              <a:r>
                <a:rPr lang="en-US" sz="1050" dirty="0">
                  <a:solidFill>
                    <a:schemeClr val="tx1"/>
                  </a:solidFill>
                  <a:cs typeface="Arial" panose="020B0604020202020204" pitchFamily="34" charset="0"/>
                </a:rPr>
                <a:t>Trainee Recruitment </a:t>
              </a:r>
            </a:p>
          </p:txBody>
        </p:sp>
      </p:grpSp>
      <p:grpSp>
        <p:nvGrpSpPr>
          <p:cNvPr id="32" name="Group 31">
            <a:extLst>
              <a:ext uri="{FF2B5EF4-FFF2-40B4-BE49-F238E27FC236}">
                <a16:creationId xmlns:a16="http://schemas.microsoft.com/office/drawing/2014/main" id="{D3626737-A298-F040-ABC4-71F4D487D813}"/>
              </a:ext>
            </a:extLst>
          </p:cNvPr>
          <p:cNvGrpSpPr/>
          <p:nvPr/>
        </p:nvGrpSpPr>
        <p:grpSpPr>
          <a:xfrm>
            <a:off x="7512808" y="771755"/>
            <a:ext cx="2162772" cy="2413702"/>
            <a:chOff x="6866198" y="771755"/>
            <a:chExt cx="2162772" cy="2413702"/>
          </a:xfrm>
        </p:grpSpPr>
        <p:pic>
          <p:nvPicPr>
            <p:cNvPr id="24" name="Picture 23">
              <a:extLst>
                <a:ext uri="{FF2B5EF4-FFF2-40B4-BE49-F238E27FC236}">
                  <a16:creationId xmlns:a16="http://schemas.microsoft.com/office/drawing/2014/main" id="{4F4E1EC0-9AA7-0145-B360-14B4D386C25A}"/>
                </a:ext>
              </a:extLst>
            </p:cNvPr>
            <p:cNvPicPr>
              <a:picLocks noChangeAspect="1"/>
            </p:cNvPicPr>
            <p:nvPr/>
          </p:nvPicPr>
          <p:blipFill>
            <a:blip r:embed="rId6"/>
            <a:stretch>
              <a:fillRect/>
            </a:stretch>
          </p:blipFill>
          <p:spPr>
            <a:xfrm>
              <a:off x="7266044" y="771755"/>
              <a:ext cx="1363081" cy="1828800"/>
            </a:xfrm>
            <a:prstGeom prst="rect">
              <a:avLst/>
            </a:prstGeom>
            <a:ln w="38100">
              <a:solidFill>
                <a:schemeClr val="accent1"/>
              </a:solidFill>
            </a:ln>
          </p:spPr>
        </p:pic>
        <p:sp>
          <p:nvSpPr>
            <p:cNvPr id="26" name="TextBox 25">
              <a:extLst>
                <a:ext uri="{FF2B5EF4-FFF2-40B4-BE49-F238E27FC236}">
                  <a16:creationId xmlns:a16="http://schemas.microsoft.com/office/drawing/2014/main" id="{E001C3E9-8363-7B45-8940-BE3BFA6C9B88}"/>
                </a:ext>
              </a:extLst>
            </p:cNvPr>
            <p:cNvSpPr txBox="1"/>
            <p:nvPr/>
          </p:nvSpPr>
          <p:spPr>
            <a:xfrm>
              <a:off x="6866198" y="2746875"/>
              <a:ext cx="2162772" cy="438582"/>
            </a:xfrm>
            <a:prstGeom prst="rect">
              <a:avLst/>
            </a:prstGeom>
            <a:noFill/>
          </p:spPr>
          <p:txBody>
            <a:bodyPr wrap="none" rtlCol="0">
              <a:spAutoFit/>
            </a:bodyPr>
            <a:lstStyle/>
            <a:p>
              <a:pPr algn="ctr"/>
              <a:r>
                <a:rPr lang="en-US" sz="1200" b="1" dirty="0">
                  <a:cs typeface="Arial" panose="020B0604020202020204" pitchFamily="34" charset="0"/>
                </a:rPr>
                <a:t>Kelly Jordan-Sciutto, Ph.D.</a:t>
              </a:r>
            </a:p>
            <a:p>
              <a:pPr algn="ctr"/>
              <a:r>
                <a:rPr lang="en-US" sz="1050" dirty="0">
                  <a:solidFill>
                    <a:schemeClr val="tx1"/>
                  </a:solidFill>
                  <a:cs typeface="Arial" panose="020B0604020202020204" pitchFamily="34" charset="0"/>
                </a:rPr>
                <a:t>Faculty Director, PREP</a:t>
              </a:r>
            </a:p>
          </p:txBody>
        </p:sp>
      </p:grpSp>
      <p:grpSp>
        <p:nvGrpSpPr>
          <p:cNvPr id="31" name="Group 30">
            <a:extLst>
              <a:ext uri="{FF2B5EF4-FFF2-40B4-BE49-F238E27FC236}">
                <a16:creationId xmlns:a16="http://schemas.microsoft.com/office/drawing/2014/main" id="{CB1BFE3F-AF21-0E4E-8D06-1D1734C9BB93}"/>
              </a:ext>
            </a:extLst>
          </p:cNvPr>
          <p:cNvGrpSpPr/>
          <p:nvPr/>
        </p:nvGrpSpPr>
        <p:grpSpPr>
          <a:xfrm>
            <a:off x="9756198" y="772175"/>
            <a:ext cx="1887055" cy="2413282"/>
            <a:chOff x="9211639" y="772175"/>
            <a:chExt cx="1887055" cy="2413282"/>
          </a:xfrm>
        </p:grpSpPr>
        <p:pic>
          <p:nvPicPr>
            <p:cNvPr id="27" name="Picture 26">
              <a:extLst>
                <a:ext uri="{FF2B5EF4-FFF2-40B4-BE49-F238E27FC236}">
                  <a16:creationId xmlns:a16="http://schemas.microsoft.com/office/drawing/2014/main" id="{C691CAA1-C4DC-2F4F-9468-FE54B0F30ED1}"/>
                </a:ext>
              </a:extLst>
            </p:cNvPr>
            <p:cNvPicPr>
              <a:picLocks noChangeAspect="1"/>
            </p:cNvPicPr>
            <p:nvPr/>
          </p:nvPicPr>
          <p:blipFill>
            <a:blip r:embed="rId7"/>
            <a:stretch>
              <a:fillRect/>
            </a:stretch>
          </p:blipFill>
          <p:spPr>
            <a:xfrm>
              <a:off x="9473938" y="772175"/>
              <a:ext cx="1362456" cy="1827961"/>
            </a:xfrm>
            <a:prstGeom prst="rect">
              <a:avLst/>
            </a:prstGeom>
            <a:ln w="38100">
              <a:solidFill>
                <a:schemeClr val="accent1"/>
              </a:solidFill>
            </a:ln>
          </p:spPr>
        </p:pic>
        <p:sp>
          <p:nvSpPr>
            <p:cNvPr id="28" name="TextBox 27">
              <a:extLst>
                <a:ext uri="{FF2B5EF4-FFF2-40B4-BE49-F238E27FC236}">
                  <a16:creationId xmlns:a16="http://schemas.microsoft.com/office/drawing/2014/main" id="{DC94133A-20D8-D342-B2BC-B8B0CEF47E8F}"/>
                </a:ext>
              </a:extLst>
            </p:cNvPr>
            <p:cNvSpPr txBox="1"/>
            <p:nvPr/>
          </p:nvSpPr>
          <p:spPr>
            <a:xfrm>
              <a:off x="9211639" y="2746875"/>
              <a:ext cx="1887055" cy="438582"/>
            </a:xfrm>
            <a:prstGeom prst="rect">
              <a:avLst/>
            </a:prstGeom>
            <a:noFill/>
          </p:spPr>
          <p:txBody>
            <a:bodyPr wrap="none" rtlCol="0">
              <a:spAutoFit/>
            </a:bodyPr>
            <a:lstStyle/>
            <a:p>
              <a:pPr algn="ctr"/>
              <a:r>
                <a:rPr lang="en-US" sz="1200" b="1" dirty="0">
                  <a:cs typeface="Arial" panose="020B0604020202020204" pitchFamily="34" charset="0"/>
                </a:rPr>
                <a:t>Mariella De </a:t>
              </a:r>
              <a:r>
                <a:rPr lang="en-US" sz="1200" b="1" dirty="0" err="1">
                  <a:cs typeface="Arial" panose="020B0604020202020204" pitchFamily="34" charset="0"/>
                </a:rPr>
                <a:t>Biasi</a:t>
              </a:r>
              <a:r>
                <a:rPr lang="en-US" sz="1200" b="1" dirty="0">
                  <a:cs typeface="Arial" panose="020B0604020202020204" pitchFamily="34" charset="0"/>
                </a:rPr>
                <a:t>, Ph.D.</a:t>
              </a:r>
            </a:p>
            <a:p>
              <a:pPr algn="ctr"/>
              <a:r>
                <a:rPr lang="en-US" sz="1050" dirty="0">
                  <a:solidFill>
                    <a:schemeClr val="tx1"/>
                  </a:solidFill>
                  <a:cs typeface="Arial" panose="020B0604020202020204" pitchFamily="34" charset="0"/>
                </a:rPr>
                <a:t>Faculty Director, SUIP</a:t>
              </a:r>
            </a:p>
          </p:txBody>
        </p:sp>
      </p:grpSp>
      <p:grpSp>
        <p:nvGrpSpPr>
          <p:cNvPr id="40" name="Group 39">
            <a:extLst>
              <a:ext uri="{FF2B5EF4-FFF2-40B4-BE49-F238E27FC236}">
                <a16:creationId xmlns:a16="http://schemas.microsoft.com/office/drawing/2014/main" id="{33878F7E-F11D-9A49-B6A9-8CD7CD33BB4A}"/>
              </a:ext>
            </a:extLst>
          </p:cNvPr>
          <p:cNvGrpSpPr/>
          <p:nvPr/>
        </p:nvGrpSpPr>
        <p:grpSpPr>
          <a:xfrm>
            <a:off x="2576427" y="3529626"/>
            <a:ext cx="1928285" cy="2302566"/>
            <a:chOff x="2576427" y="3529626"/>
            <a:chExt cx="1928285" cy="2302566"/>
          </a:xfrm>
        </p:grpSpPr>
        <p:pic>
          <p:nvPicPr>
            <p:cNvPr id="25" name="Picture 24">
              <a:extLst>
                <a:ext uri="{FF2B5EF4-FFF2-40B4-BE49-F238E27FC236}">
                  <a16:creationId xmlns:a16="http://schemas.microsoft.com/office/drawing/2014/main" id="{26CD5B1D-0454-5E4C-A998-6F4BB2922875}"/>
                </a:ext>
              </a:extLst>
            </p:cNvPr>
            <p:cNvPicPr>
              <a:picLocks noChangeAspect="1"/>
            </p:cNvPicPr>
            <p:nvPr/>
          </p:nvPicPr>
          <p:blipFill>
            <a:blip r:embed="rId8"/>
            <a:stretch>
              <a:fillRect/>
            </a:stretch>
          </p:blipFill>
          <p:spPr>
            <a:xfrm>
              <a:off x="2807755" y="3529626"/>
              <a:ext cx="1362456" cy="1827961"/>
            </a:xfrm>
            <a:prstGeom prst="rect">
              <a:avLst/>
            </a:prstGeom>
            <a:ln w="38100">
              <a:solidFill>
                <a:schemeClr val="accent1"/>
              </a:solidFill>
            </a:ln>
          </p:spPr>
        </p:pic>
        <p:sp>
          <p:nvSpPr>
            <p:cNvPr id="37" name="TextBox 36">
              <a:extLst>
                <a:ext uri="{FF2B5EF4-FFF2-40B4-BE49-F238E27FC236}">
                  <a16:creationId xmlns:a16="http://schemas.microsoft.com/office/drawing/2014/main" id="{258B6032-8083-2A4F-94F2-3FF240B7B756}"/>
                </a:ext>
              </a:extLst>
            </p:cNvPr>
            <p:cNvSpPr txBox="1"/>
            <p:nvPr/>
          </p:nvSpPr>
          <p:spPr>
            <a:xfrm>
              <a:off x="2576427" y="5393610"/>
              <a:ext cx="1928285" cy="438582"/>
            </a:xfrm>
            <a:prstGeom prst="rect">
              <a:avLst/>
            </a:prstGeom>
            <a:noFill/>
          </p:spPr>
          <p:txBody>
            <a:bodyPr wrap="none" rtlCol="0">
              <a:spAutoFit/>
            </a:bodyPr>
            <a:lstStyle/>
            <a:p>
              <a:pPr algn="ctr"/>
              <a:r>
                <a:rPr lang="en-US" sz="1200" b="1" dirty="0">
                  <a:cs typeface="Arial" panose="020B0604020202020204" pitchFamily="34" charset="0"/>
                </a:rPr>
                <a:t>Vanessa Martinez Penn </a:t>
              </a:r>
            </a:p>
            <a:p>
              <a:pPr algn="ctr"/>
              <a:r>
                <a:rPr lang="en-US" sz="1050" dirty="0">
                  <a:solidFill>
                    <a:schemeClr val="tx1"/>
                  </a:solidFill>
                  <a:cs typeface="Arial" panose="020B0604020202020204" pitchFamily="34" charset="0"/>
                </a:rPr>
                <a:t>Administrative Coordinator</a:t>
              </a:r>
            </a:p>
          </p:txBody>
        </p:sp>
      </p:grpSp>
      <p:grpSp>
        <p:nvGrpSpPr>
          <p:cNvPr id="41" name="Group 40">
            <a:extLst>
              <a:ext uri="{FF2B5EF4-FFF2-40B4-BE49-F238E27FC236}">
                <a16:creationId xmlns:a16="http://schemas.microsoft.com/office/drawing/2014/main" id="{4E3A6D6C-E453-CB4B-98DF-A79394141B0C}"/>
              </a:ext>
            </a:extLst>
          </p:cNvPr>
          <p:cNvGrpSpPr/>
          <p:nvPr/>
        </p:nvGrpSpPr>
        <p:grpSpPr>
          <a:xfrm>
            <a:off x="4665501" y="3529626"/>
            <a:ext cx="2307042" cy="2313714"/>
            <a:chOff x="4747469" y="3529626"/>
            <a:chExt cx="2307042" cy="2313714"/>
          </a:xfrm>
        </p:grpSpPr>
        <p:pic>
          <p:nvPicPr>
            <p:cNvPr id="29" name="Picture 28">
              <a:extLst>
                <a:ext uri="{FF2B5EF4-FFF2-40B4-BE49-F238E27FC236}">
                  <a16:creationId xmlns:a16="http://schemas.microsoft.com/office/drawing/2014/main" id="{24DE1F41-81BB-D048-BA90-A16221A5A2E3}"/>
                </a:ext>
              </a:extLst>
            </p:cNvPr>
            <p:cNvPicPr>
              <a:picLocks noChangeAspect="1"/>
            </p:cNvPicPr>
            <p:nvPr/>
          </p:nvPicPr>
          <p:blipFill>
            <a:blip r:embed="rId9"/>
            <a:stretch>
              <a:fillRect/>
            </a:stretch>
          </p:blipFill>
          <p:spPr>
            <a:xfrm>
              <a:off x="5219759" y="3529626"/>
              <a:ext cx="1362456" cy="1827961"/>
            </a:xfrm>
            <a:prstGeom prst="rect">
              <a:avLst/>
            </a:prstGeom>
            <a:ln w="38100">
              <a:solidFill>
                <a:schemeClr val="accent1"/>
              </a:solidFill>
            </a:ln>
          </p:spPr>
        </p:pic>
        <p:sp>
          <p:nvSpPr>
            <p:cNvPr id="38" name="TextBox 37">
              <a:extLst>
                <a:ext uri="{FF2B5EF4-FFF2-40B4-BE49-F238E27FC236}">
                  <a16:creationId xmlns:a16="http://schemas.microsoft.com/office/drawing/2014/main" id="{E5464F6B-5557-2944-95F5-A1E28D2C2F07}"/>
                </a:ext>
              </a:extLst>
            </p:cNvPr>
            <p:cNvSpPr txBox="1"/>
            <p:nvPr/>
          </p:nvSpPr>
          <p:spPr>
            <a:xfrm>
              <a:off x="4747469" y="5404758"/>
              <a:ext cx="2307042" cy="438582"/>
            </a:xfrm>
            <a:prstGeom prst="rect">
              <a:avLst/>
            </a:prstGeom>
            <a:noFill/>
          </p:spPr>
          <p:txBody>
            <a:bodyPr wrap="none" rtlCol="0">
              <a:spAutoFit/>
            </a:bodyPr>
            <a:lstStyle/>
            <a:p>
              <a:pPr algn="ctr"/>
              <a:r>
                <a:rPr lang="en-US" sz="1200" b="1" dirty="0">
                  <a:cs typeface="Arial" panose="020B0604020202020204" pitchFamily="34" charset="0"/>
                </a:rPr>
                <a:t>Vanessa </a:t>
              </a:r>
              <a:r>
                <a:rPr lang="en-US" sz="1200" b="1" dirty="0" err="1">
                  <a:cs typeface="Arial" panose="020B0604020202020204" pitchFamily="34" charset="0"/>
                </a:rPr>
                <a:t>Fleites</a:t>
              </a:r>
              <a:endParaRPr lang="en-US" sz="1200" b="1" dirty="0">
                <a:cs typeface="Arial" panose="020B0604020202020204" pitchFamily="34" charset="0"/>
              </a:endParaRPr>
            </a:p>
            <a:p>
              <a:pPr algn="ctr"/>
              <a:r>
                <a:rPr lang="en-US" sz="1050" dirty="0">
                  <a:solidFill>
                    <a:schemeClr val="tx1"/>
                  </a:solidFill>
                  <a:cs typeface="Arial" panose="020B0604020202020204" pitchFamily="34" charset="0"/>
                </a:rPr>
                <a:t>IDEAL Research Lead SUIP Fellow</a:t>
              </a:r>
            </a:p>
          </p:txBody>
        </p:sp>
      </p:grpSp>
      <p:grpSp>
        <p:nvGrpSpPr>
          <p:cNvPr id="42" name="Group 41">
            <a:extLst>
              <a:ext uri="{FF2B5EF4-FFF2-40B4-BE49-F238E27FC236}">
                <a16:creationId xmlns:a16="http://schemas.microsoft.com/office/drawing/2014/main" id="{C4C1F234-F36D-EE47-8C9B-DEFC8F879197}"/>
              </a:ext>
            </a:extLst>
          </p:cNvPr>
          <p:cNvGrpSpPr/>
          <p:nvPr/>
        </p:nvGrpSpPr>
        <p:grpSpPr>
          <a:xfrm>
            <a:off x="7133332" y="3529626"/>
            <a:ext cx="2359941" cy="2313714"/>
            <a:chOff x="7133332" y="3529626"/>
            <a:chExt cx="2359941" cy="2313714"/>
          </a:xfrm>
        </p:grpSpPr>
        <p:pic>
          <p:nvPicPr>
            <p:cNvPr id="30" name="Picture 29">
              <a:extLst>
                <a:ext uri="{FF2B5EF4-FFF2-40B4-BE49-F238E27FC236}">
                  <a16:creationId xmlns:a16="http://schemas.microsoft.com/office/drawing/2014/main" id="{C4F11123-8D6F-4E4B-96C8-7611A8FA25D0}"/>
                </a:ext>
              </a:extLst>
            </p:cNvPr>
            <p:cNvPicPr>
              <a:picLocks noChangeAspect="1"/>
            </p:cNvPicPr>
            <p:nvPr/>
          </p:nvPicPr>
          <p:blipFill>
            <a:blip r:embed="rId10"/>
            <a:stretch>
              <a:fillRect/>
            </a:stretch>
          </p:blipFill>
          <p:spPr>
            <a:xfrm>
              <a:off x="7631763" y="3529626"/>
              <a:ext cx="1363081" cy="1828800"/>
            </a:xfrm>
            <a:prstGeom prst="rect">
              <a:avLst/>
            </a:prstGeom>
            <a:ln w="38100">
              <a:solidFill>
                <a:schemeClr val="accent1"/>
              </a:solidFill>
            </a:ln>
          </p:spPr>
        </p:pic>
        <p:sp>
          <p:nvSpPr>
            <p:cNvPr id="39" name="TextBox 38">
              <a:extLst>
                <a:ext uri="{FF2B5EF4-FFF2-40B4-BE49-F238E27FC236}">
                  <a16:creationId xmlns:a16="http://schemas.microsoft.com/office/drawing/2014/main" id="{19440556-FFE4-F94F-9441-677F9DEF8D83}"/>
                </a:ext>
              </a:extLst>
            </p:cNvPr>
            <p:cNvSpPr txBox="1"/>
            <p:nvPr/>
          </p:nvSpPr>
          <p:spPr>
            <a:xfrm>
              <a:off x="7133332" y="5404758"/>
              <a:ext cx="2359941" cy="438582"/>
            </a:xfrm>
            <a:prstGeom prst="rect">
              <a:avLst/>
            </a:prstGeom>
            <a:noFill/>
          </p:spPr>
          <p:txBody>
            <a:bodyPr wrap="none" rtlCol="0">
              <a:spAutoFit/>
            </a:bodyPr>
            <a:lstStyle/>
            <a:p>
              <a:pPr algn="ctr"/>
              <a:r>
                <a:rPr lang="en-US" sz="1200" b="1" dirty="0">
                  <a:cs typeface="Arial" panose="020B0604020202020204" pitchFamily="34" charset="0"/>
                </a:rPr>
                <a:t>Maya Hale</a:t>
              </a:r>
            </a:p>
            <a:p>
              <a:pPr algn="ctr"/>
              <a:r>
                <a:rPr lang="en-US" sz="1050" dirty="0">
                  <a:solidFill>
                    <a:schemeClr val="tx1"/>
                  </a:solidFill>
                  <a:cs typeface="Arial" panose="020B0604020202020204" pitchFamily="34" charset="0"/>
                </a:rPr>
                <a:t>IDEAL Research Lead PREP Fellow</a:t>
              </a:r>
            </a:p>
          </p:txBody>
        </p:sp>
      </p:grpSp>
      <p:sp>
        <p:nvSpPr>
          <p:cNvPr id="44" name="Footer Placeholder 2">
            <a:extLst>
              <a:ext uri="{FF2B5EF4-FFF2-40B4-BE49-F238E27FC236}">
                <a16:creationId xmlns:a16="http://schemas.microsoft.com/office/drawing/2014/main" id="{959ABFB0-7F76-1B48-8D2C-463CAD6693D0}"/>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11415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534533" y="114407"/>
            <a:ext cx="11074576" cy="461665"/>
          </a:xfrm>
        </p:spPr>
        <p:txBody>
          <a:bodyPr/>
          <a:lstStyle/>
          <a:p>
            <a:r>
              <a:rPr lang="en-US" b="1" dirty="0">
                <a:solidFill>
                  <a:schemeClr val="tx2"/>
                </a:solidFill>
              </a:rPr>
              <a:t>IDEAL Research Fellows</a:t>
            </a:r>
          </a:p>
        </p:txBody>
      </p:sp>
      <p:sp>
        <p:nvSpPr>
          <p:cNvPr id="37" name="TextBox 36">
            <a:extLst>
              <a:ext uri="{FF2B5EF4-FFF2-40B4-BE49-F238E27FC236}">
                <a16:creationId xmlns:a16="http://schemas.microsoft.com/office/drawing/2014/main" id="{258B6032-8083-2A4F-94F2-3FF240B7B756}"/>
              </a:ext>
            </a:extLst>
          </p:cNvPr>
          <p:cNvSpPr txBox="1"/>
          <p:nvPr/>
        </p:nvSpPr>
        <p:spPr>
          <a:xfrm>
            <a:off x="618467" y="2544069"/>
            <a:ext cx="1140056" cy="276999"/>
          </a:xfrm>
          <a:prstGeom prst="rect">
            <a:avLst/>
          </a:prstGeom>
          <a:noFill/>
        </p:spPr>
        <p:txBody>
          <a:bodyPr wrap="none" rtlCol="0">
            <a:spAutoFit/>
          </a:bodyPr>
          <a:lstStyle/>
          <a:p>
            <a:pPr algn="ctr"/>
            <a:r>
              <a:rPr lang="en-US" sz="1200" b="1" dirty="0">
                <a:cs typeface="Arial" panose="020B0604020202020204" pitchFamily="34" charset="0"/>
              </a:rPr>
              <a:t>Bailey Nance</a:t>
            </a:r>
          </a:p>
        </p:txBody>
      </p:sp>
      <p:sp>
        <p:nvSpPr>
          <p:cNvPr id="38" name="TextBox 37">
            <a:extLst>
              <a:ext uri="{FF2B5EF4-FFF2-40B4-BE49-F238E27FC236}">
                <a16:creationId xmlns:a16="http://schemas.microsoft.com/office/drawing/2014/main" id="{E5464F6B-5557-2944-95F5-A1E28D2C2F07}"/>
              </a:ext>
            </a:extLst>
          </p:cNvPr>
          <p:cNvSpPr txBox="1"/>
          <p:nvPr/>
        </p:nvSpPr>
        <p:spPr>
          <a:xfrm>
            <a:off x="2193856" y="2578115"/>
            <a:ext cx="2007281" cy="276999"/>
          </a:xfrm>
          <a:prstGeom prst="rect">
            <a:avLst/>
          </a:prstGeom>
          <a:noFill/>
        </p:spPr>
        <p:txBody>
          <a:bodyPr wrap="none" rtlCol="0">
            <a:spAutoFit/>
          </a:bodyPr>
          <a:lstStyle/>
          <a:p>
            <a:pPr algn="ctr"/>
            <a:r>
              <a:rPr lang="en-US" sz="1200" b="1" dirty="0">
                <a:cs typeface="Arial" panose="020B0604020202020204" pitchFamily="34" charset="0"/>
              </a:rPr>
              <a:t>Courtney Marshall, Ph.D.</a:t>
            </a:r>
          </a:p>
        </p:txBody>
      </p:sp>
      <p:sp>
        <p:nvSpPr>
          <p:cNvPr id="39" name="TextBox 38">
            <a:extLst>
              <a:ext uri="{FF2B5EF4-FFF2-40B4-BE49-F238E27FC236}">
                <a16:creationId xmlns:a16="http://schemas.microsoft.com/office/drawing/2014/main" id="{19440556-FFE4-F94F-9441-677F9DEF8D83}"/>
              </a:ext>
            </a:extLst>
          </p:cNvPr>
          <p:cNvSpPr txBox="1"/>
          <p:nvPr/>
        </p:nvSpPr>
        <p:spPr>
          <a:xfrm>
            <a:off x="4308340" y="2624281"/>
            <a:ext cx="1417375" cy="461665"/>
          </a:xfrm>
          <a:prstGeom prst="rect">
            <a:avLst/>
          </a:prstGeom>
          <a:noFill/>
        </p:spPr>
        <p:txBody>
          <a:bodyPr wrap="none" rtlCol="0">
            <a:spAutoFit/>
          </a:bodyPr>
          <a:lstStyle/>
          <a:p>
            <a:pPr algn="ctr"/>
            <a:r>
              <a:rPr lang="en-US" sz="1200" b="1" dirty="0">
                <a:cs typeface="Arial" panose="020B0604020202020204" pitchFamily="34" charset="0"/>
              </a:rPr>
              <a:t>Emily Stephanie </a:t>
            </a:r>
          </a:p>
          <a:p>
            <a:pPr algn="ctr"/>
            <a:r>
              <a:rPr lang="en-US" sz="1200" b="1" dirty="0" err="1">
                <a:cs typeface="Arial" panose="020B0604020202020204" pitchFamily="34" charset="0"/>
              </a:rPr>
              <a:t>Cribas</a:t>
            </a:r>
            <a:endParaRPr lang="en-US" sz="1200" b="1" dirty="0">
              <a:cs typeface="Arial" panose="020B0604020202020204" pitchFamily="34" charset="0"/>
            </a:endParaRPr>
          </a:p>
        </p:txBody>
      </p:sp>
      <p:pic>
        <p:nvPicPr>
          <p:cNvPr id="3" name="Picture 2">
            <a:extLst>
              <a:ext uri="{FF2B5EF4-FFF2-40B4-BE49-F238E27FC236}">
                <a16:creationId xmlns:a16="http://schemas.microsoft.com/office/drawing/2014/main" id="{DFAE1153-1695-6F48-9142-0E7B104CEAB6}"/>
              </a:ext>
            </a:extLst>
          </p:cNvPr>
          <p:cNvPicPr>
            <a:picLocks noChangeAspect="1"/>
          </p:cNvPicPr>
          <p:nvPr/>
        </p:nvPicPr>
        <p:blipFill>
          <a:blip r:embed="rId2"/>
          <a:stretch>
            <a:fillRect/>
          </a:stretch>
        </p:blipFill>
        <p:spPr>
          <a:xfrm>
            <a:off x="507267" y="705571"/>
            <a:ext cx="1362456" cy="1827961"/>
          </a:xfrm>
          <a:prstGeom prst="rect">
            <a:avLst/>
          </a:prstGeom>
          <a:ln w="38100">
            <a:solidFill>
              <a:schemeClr val="accent1"/>
            </a:solidFill>
          </a:ln>
        </p:spPr>
      </p:pic>
      <p:pic>
        <p:nvPicPr>
          <p:cNvPr id="4" name="Picture 3">
            <a:extLst>
              <a:ext uri="{FF2B5EF4-FFF2-40B4-BE49-F238E27FC236}">
                <a16:creationId xmlns:a16="http://schemas.microsoft.com/office/drawing/2014/main" id="{EAA89B60-75D7-0D46-9FCB-14742015031E}"/>
              </a:ext>
            </a:extLst>
          </p:cNvPr>
          <p:cNvPicPr>
            <a:picLocks noChangeAspect="1"/>
          </p:cNvPicPr>
          <p:nvPr/>
        </p:nvPicPr>
        <p:blipFill>
          <a:blip r:embed="rId3"/>
          <a:stretch>
            <a:fillRect/>
          </a:stretch>
        </p:blipFill>
        <p:spPr>
          <a:xfrm>
            <a:off x="2515956" y="704732"/>
            <a:ext cx="1363081" cy="1828800"/>
          </a:xfrm>
          <a:prstGeom prst="rect">
            <a:avLst/>
          </a:prstGeom>
          <a:ln w="38100">
            <a:solidFill>
              <a:schemeClr val="accent1"/>
            </a:solidFill>
          </a:ln>
        </p:spPr>
      </p:pic>
      <p:pic>
        <p:nvPicPr>
          <p:cNvPr id="6" name="Picture 5">
            <a:extLst>
              <a:ext uri="{FF2B5EF4-FFF2-40B4-BE49-F238E27FC236}">
                <a16:creationId xmlns:a16="http://schemas.microsoft.com/office/drawing/2014/main" id="{5E01E5F5-0EFD-7F48-A136-6F9845B7393E}"/>
              </a:ext>
            </a:extLst>
          </p:cNvPr>
          <p:cNvPicPr>
            <a:picLocks noChangeAspect="1"/>
          </p:cNvPicPr>
          <p:nvPr/>
        </p:nvPicPr>
        <p:blipFill>
          <a:blip r:embed="rId4"/>
          <a:stretch>
            <a:fillRect/>
          </a:stretch>
        </p:blipFill>
        <p:spPr>
          <a:xfrm>
            <a:off x="4362634" y="705571"/>
            <a:ext cx="1363081" cy="1828800"/>
          </a:xfrm>
          <a:prstGeom prst="rect">
            <a:avLst/>
          </a:prstGeom>
          <a:ln w="38100">
            <a:solidFill>
              <a:schemeClr val="accent1"/>
            </a:solidFill>
          </a:ln>
        </p:spPr>
      </p:pic>
      <p:pic>
        <p:nvPicPr>
          <p:cNvPr id="8" name="Picture 7">
            <a:extLst>
              <a:ext uri="{FF2B5EF4-FFF2-40B4-BE49-F238E27FC236}">
                <a16:creationId xmlns:a16="http://schemas.microsoft.com/office/drawing/2014/main" id="{8704F819-8D3B-9841-B2A5-F7F1FC11C595}"/>
              </a:ext>
            </a:extLst>
          </p:cNvPr>
          <p:cNvPicPr>
            <a:picLocks noChangeAspect="1"/>
          </p:cNvPicPr>
          <p:nvPr/>
        </p:nvPicPr>
        <p:blipFill>
          <a:blip r:embed="rId5"/>
          <a:stretch>
            <a:fillRect/>
          </a:stretch>
        </p:blipFill>
        <p:spPr>
          <a:xfrm>
            <a:off x="6111661" y="704732"/>
            <a:ext cx="1363081" cy="1828800"/>
          </a:xfrm>
          <a:prstGeom prst="rect">
            <a:avLst/>
          </a:prstGeom>
          <a:ln w="38100">
            <a:solidFill>
              <a:schemeClr val="accent1"/>
            </a:solidFill>
          </a:ln>
        </p:spPr>
      </p:pic>
      <p:pic>
        <p:nvPicPr>
          <p:cNvPr id="9" name="Picture 8">
            <a:extLst>
              <a:ext uri="{FF2B5EF4-FFF2-40B4-BE49-F238E27FC236}">
                <a16:creationId xmlns:a16="http://schemas.microsoft.com/office/drawing/2014/main" id="{B30A6430-87BD-344C-8D3E-DE900CEB8F5C}"/>
              </a:ext>
            </a:extLst>
          </p:cNvPr>
          <p:cNvPicPr>
            <a:picLocks noChangeAspect="1"/>
          </p:cNvPicPr>
          <p:nvPr/>
        </p:nvPicPr>
        <p:blipFill>
          <a:blip r:embed="rId6"/>
          <a:stretch>
            <a:fillRect/>
          </a:stretch>
        </p:blipFill>
        <p:spPr>
          <a:xfrm>
            <a:off x="506955" y="3051900"/>
            <a:ext cx="1363081" cy="1828800"/>
          </a:xfrm>
          <a:prstGeom prst="rect">
            <a:avLst/>
          </a:prstGeom>
          <a:ln w="38100">
            <a:solidFill>
              <a:schemeClr val="accent1"/>
            </a:solidFill>
          </a:ln>
        </p:spPr>
      </p:pic>
      <p:pic>
        <p:nvPicPr>
          <p:cNvPr id="10" name="Picture 9">
            <a:extLst>
              <a:ext uri="{FF2B5EF4-FFF2-40B4-BE49-F238E27FC236}">
                <a16:creationId xmlns:a16="http://schemas.microsoft.com/office/drawing/2014/main" id="{B377E656-7FF6-CD40-9681-EDB6D1470F0B}"/>
              </a:ext>
            </a:extLst>
          </p:cNvPr>
          <p:cNvPicPr>
            <a:picLocks noChangeAspect="1"/>
          </p:cNvPicPr>
          <p:nvPr/>
        </p:nvPicPr>
        <p:blipFill>
          <a:blip r:embed="rId7"/>
          <a:stretch>
            <a:fillRect/>
          </a:stretch>
        </p:blipFill>
        <p:spPr>
          <a:xfrm>
            <a:off x="2515956" y="3125178"/>
            <a:ext cx="1363081" cy="1828800"/>
          </a:xfrm>
          <a:prstGeom prst="rect">
            <a:avLst/>
          </a:prstGeom>
          <a:ln w="38100">
            <a:solidFill>
              <a:schemeClr val="accent1"/>
            </a:solidFill>
          </a:ln>
        </p:spPr>
      </p:pic>
      <p:pic>
        <p:nvPicPr>
          <p:cNvPr id="11" name="Picture 10">
            <a:extLst>
              <a:ext uri="{FF2B5EF4-FFF2-40B4-BE49-F238E27FC236}">
                <a16:creationId xmlns:a16="http://schemas.microsoft.com/office/drawing/2014/main" id="{79FFAE88-592D-DB4C-B996-7E4A6A07168F}"/>
              </a:ext>
            </a:extLst>
          </p:cNvPr>
          <p:cNvPicPr>
            <a:picLocks noChangeAspect="1"/>
          </p:cNvPicPr>
          <p:nvPr/>
        </p:nvPicPr>
        <p:blipFill>
          <a:blip r:embed="rId8"/>
          <a:stretch>
            <a:fillRect/>
          </a:stretch>
        </p:blipFill>
        <p:spPr>
          <a:xfrm>
            <a:off x="4362634" y="3128615"/>
            <a:ext cx="1363081" cy="1828800"/>
          </a:xfrm>
          <a:prstGeom prst="rect">
            <a:avLst/>
          </a:prstGeom>
          <a:ln w="38100">
            <a:solidFill>
              <a:schemeClr val="accent1"/>
            </a:solidFill>
          </a:ln>
        </p:spPr>
      </p:pic>
      <p:pic>
        <p:nvPicPr>
          <p:cNvPr id="12" name="Picture 11">
            <a:extLst>
              <a:ext uri="{FF2B5EF4-FFF2-40B4-BE49-F238E27FC236}">
                <a16:creationId xmlns:a16="http://schemas.microsoft.com/office/drawing/2014/main" id="{00772F4B-104E-CD40-AA03-1BAEBD2BF5C2}"/>
              </a:ext>
            </a:extLst>
          </p:cNvPr>
          <p:cNvPicPr>
            <a:picLocks noChangeAspect="1"/>
          </p:cNvPicPr>
          <p:nvPr/>
        </p:nvPicPr>
        <p:blipFill>
          <a:blip r:embed="rId9"/>
          <a:stretch>
            <a:fillRect/>
          </a:stretch>
        </p:blipFill>
        <p:spPr>
          <a:xfrm>
            <a:off x="6111661" y="3125178"/>
            <a:ext cx="1363081" cy="1828800"/>
          </a:xfrm>
          <a:prstGeom prst="rect">
            <a:avLst/>
          </a:prstGeom>
          <a:ln w="38100">
            <a:solidFill>
              <a:schemeClr val="accent1"/>
            </a:solidFill>
          </a:ln>
        </p:spPr>
      </p:pic>
      <p:sp>
        <p:nvSpPr>
          <p:cNvPr id="40" name="TextBox 39">
            <a:extLst>
              <a:ext uri="{FF2B5EF4-FFF2-40B4-BE49-F238E27FC236}">
                <a16:creationId xmlns:a16="http://schemas.microsoft.com/office/drawing/2014/main" id="{43952809-7AF8-084B-8907-6CC0FE2DB937}"/>
              </a:ext>
            </a:extLst>
          </p:cNvPr>
          <p:cNvSpPr txBox="1"/>
          <p:nvPr/>
        </p:nvSpPr>
        <p:spPr>
          <a:xfrm>
            <a:off x="6004363" y="2590235"/>
            <a:ext cx="1577676" cy="461665"/>
          </a:xfrm>
          <a:prstGeom prst="rect">
            <a:avLst/>
          </a:prstGeom>
          <a:noFill/>
        </p:spPr>
        <p:txBody>
          <a:bodyPr wrap="none" rtlCol="0">
            <a:spAutoFit/>
          </a:bodyPr>
          <a:lstStyle/>
          <a:p>
            <a:pPr algn="ctr"/>
            <a:r>
              <a:rPr lang="en-US" sz="1200" b="1" dirty="0">
                <a:cs typeface="Arial" panose="020B0604020202020204" pitchFamily="34" charset="0"/>
              </a:rPr>
              <a:t>Franklin D. </a:t>
            </a:r>
          </a:p>
          <a:p>
            <a:pPr algn="ctr"/>
            <a:r>
              <a:rPr lang="en-US" sz="1200" b="1" dirty="0" err="1">
                <a:cs typeface="Arial" panose="020B0604020202020204" pitchFamily="34" charset="0"/>
              </a:rPr>
              <a:t>Staback</a:t>
            </a:r>
            <a:r>
              <a:rPr lang="en-US" sz="1200" b="1" dirty="0">
                <a:cs typeface="Arial" panose="020B0604020202020204" pitchFamily="34" charset="0"/>
              </a:rPr>
              <a:t>-Rodriguez</a:t>
            </a:r>
          </a:p>
        </p:txBody>
      </p:sp>
      <p:sp>
        <p:nvSpPr>
          <p:cNvPr id="41" name="Content Placeholder 2">
            <a:extLst>
              <a:ext uri="{FF2B5EF4-FFF2-40B4-BE49-F238E27FC236}">
                <a16:creationId xmlns:a16="http://schemas.microsoft.com/office/drawing/2014/main" id="{835BC812-FB33-EA42-B791-8A317418CCB0}"/>
              </a:ext>
            </a:extLst>
          </p:cNvPr>
          <p:cNvSpPr>
            <a:spLocks noGrp="1"/>
          </p:cNvSpPr>
          <p:nvPr>
            <p:ph idx="1"/>
          </p:nvPr>
        </p:nvSpPr>
        <p:spPr>
          <a:xfrm>
            <a:off x="7800651" y="228240"/>
            <a:ext cx="4134273" cy="6152680"/>
          </a:xfrm>
        </p:spPr>
        <p:txBody>
          <a:bodyPr/>
          <a:lstStyle/>
          <a:p>
            <a:pPr algn="just"/>
            <a:r>
              <a:rPr lang="en-US" sz="1600" dirty="0">
                <a:ea typeface="Calibri" panose="020F0502020204030204" pitchFamily="34" charset="0"/>
              </a:rPr>
              <a:t>Facilitate SUIP and Penn PREP program design with Assistant Director of Research Training Programs, Lisa Lim, and Faculty Directors of SUIP and Penn PREP</a:t>
            </a:r>
          </a:p>
          <a:p>
            <a:pPr algn="just"/>
            <a:endParaRPr lang="en-US" sz="1600" dirty="0">
              <a:ea typeface="Calibri" panose="020F0502020204030204" pitchFamily="34" charset="0"/>
            </a:endParaRPr>
          </a:p>
          <a:p>
            <a:pPr algn="just"/>
            <a:r>
              <a:rPr lang="en-US" sz="1600" dirty="0">
                <a:ea typeface="Calibri" panose="020F0502020204030204" pitchFamily="34" charset="0"/>
              </a:rPr>
              <a:t>Serve as research training mentors and professional development guides for SUIP interns and Penn PREP scholars </a:t>
            </a:r>
          </a:p>
          <a:p>
            <a:pPr algn="just"/>
            <a:endParaRPr lang="en-US" sz="1600" dirty="0">
              <a:ea typeface="Calibri" panose="020F0502020204030204" pitchFamily="34" charset="0"/>
            </a:endParaRPr>
          </a:p>
          <a:p>
            <a:pPr algn="just"/>
            <a:r>
              <a:rPr lang="en-US" sz="1600" dirty="0">
                <a:ea typeface="Calibri" panose="020F0502020204030204" pitchFamily="34" charset="0"/>
              </a:rPr>
              <a:t>Support recruitment activities at national symposia and recruit visits to HBCUs, MSIs, and other colleges and universities.</a:t>
            </a:r>
          </a:p>
          <a:p>
            <a:pPr algn="just"/>
            <a:endParaRPr lang="en-US" sz="1600" dirty="0">
              <a:ea typeface="Calibri" panose="020F0502020204030204" pitchFamily="34" charset="0"/>
            </a:endParaRPr>
          </a:p>
          <a:p>
            <a:pPr algn="just"/>
            <a:r>
              <a:rPr lang="en-US" sz="1600" dirty="0">
                <a:ea typeface="Calibri" panose="020F0502020204030204" pitchFamily="34" charset="0"/>
              </a:rPr>
              <a:t>Serve as members of Trainee Advocacy Alliance that provides provides trainee support for diverse members of the Penn Medicine research training community, especially those holding identities that are historically underrepresented in the biomedical sciences.</a:t>
            </a:r>
          </a:p>
          <a:p>
            <a:pPr marL="0" indent="0" algn="just">
              <a:buNone/>
            </a:pPr>
            <a:endParaRPr lang="en-US" sz="1600" dirty="0">
              <a:ea typeface="Calibri" panose="020F0502020204030204" pitchFamily="34" charset="0"/>
            </a:endParaRPr>
          </a:p>
        </p:txBody>
      </p:sp>
      <p:sp>
        <p:nvSpPr>
          <p:cNvPr id="42" name="TextBox 41">
            <a:extLst>
              <a:ext uri="{FF2B5EF4-FFF2-40B4-BE49-F238E27FC236}">
                <a16:creationId xmlns:a16="http://schemas.microsoft.com/office/drawing/2014/main" id="{8D65D56F-3F72-2C4E-8A04-12F4E71F73DF}"/>
              </a:ext>
            </a:extLst>
          </p:cNvPr>
          <p:cNvSpPr txBox="1"/>
          <p:nvPr/>
        </p:nvSpPr>
        <p:spPr>
          <a:xfrm>
            <a:off x="2439115" y="4994420"/>
            <a:ext cx="1516762" cy="461665"/>
          </a:xfrm>
          <a:prstGeom prst="rect">
            <a:avLst/>
          </a:prstGeom>
          <a:noFill/>
        </p:spPr>
        <p:txBody>
          <a:bodyPr wrap="none" rtlCol="0">
            <a:spAutoFit/>
          </a:bodyPr>
          <a:lstStyle/>
          <a:p>
            <a:pPr algn="ctr"/>
            <a:r>
              <a:rPr lang="en-US" sz="1200" b="1" dirty="0" err="1">
                <a:cs typeface="Arial" panose="020B0604020202020204" pitchFamily="34" charset="0"/>
              </a:rPr>
              <a:t>Kahealani</a:t>
            </a:r>
            <a:r>
              <a:rPr lang="en-US" sz="1200" b="1" dirty="0">
                <a:cs typeface="Arial" panose="020B0604020202020204" pitchFamily="34" charset="0"/>
              </a:rPr>
              <a:t> (</a:t>
            </a:r>
            <a:r>
              <a:rPr lang="en-US" sz="1200" b="1" dirty="0" err="1">
                <a:cs typeface="Arial" panose="020B0604020202020204" pitchFamily="34" charset="0"/>
              </a:rPr>
              <a:t>Kahea</a:t>
            </a:r>
            <a:r>
              <a:rPr lang="en-US" sz="1200" b="1" dirty="0">
                <a:cs typeface="Arial" panose="020B0604020202020204" pitchFamily="34" charset="0"/>
              </a:rPr>
              <a:t>)</a:t>
            </a:r>
          </a:p>
          <a:p>
            <a:pPr algn="ctr"/>
            <a:r>
              <a:rPr lang="en-US" sz="1200" b="1" dirty="0">
                <a:cs typeface="Arial" panose="020B0604020202020204" pitchFamily="34" charset="0"/>
              </a:rPr>
              <a:t>Uehara</a:t>
            </a:r>
          </a:p>
        </p:txBody>
      </p:sp>
      <p:sp>
        <p:nvSpPr>
          <p:cNvPr id="43" name="TextBox 42">
            <a:extLst>
              <a:ext uri="{FF2B5EF4-FFF2-40B4-BE49-F238E27FC236}">
                <a16:creationId xmlns:a16="http://schemas.microsoft.com/office/drawing/2014/main" id="{F284E543-33A6-3B42-B089-88AB325EA7DF}"/>
              </a:ext>
            </a:extLst>
          </p:cNvPr>
          <p:cNvSpPr txBox="1"/>
          <p:nvPr/>
        </p:nvSpPr>
        <p:spPr>
          <a:xfrm>
            <a:off x="544729" y="4959583"/>
            <a:ext cx="1287532" cy="461665"/>
          </a:xfrm>
          <a:prstGeom prst="rect">
            <a:avLst/>
          </a:prstGeom>
          <a:noFill/>
        </p:spPr>
        <p:txBody>
          <a:bodyPr wrap="none" rtlCol="0">
            <a:spAutoFit/>
          </a:bodyPr>
          <a:lstStyle/>
          <a:p>
            <a:pPr algn="ctr"/>
            <a:r>
              <a:rPr lang="en-US" sz="1200" b="1" dirty="0">
                <a:cs typeface="Arial" panose="020B0604020202020204" pitchFamily="34" charset="0"/>
              </a:rPr>
              <a:t>Jose J. </a:t>
            </a:r>
            <a:r>
              <a:rPr lang="en-US" sz="1200" b="1" dirty="0" err="1">
                <a:cs typeface="Arial" panose="020B0604020202020204" pitchFamily="34" charset="0"/>
              </a:rPr>
              <a:t>Gorbea</a:t>
            </a:r>
            <a:endParaRPr lang="en-US" sz="1200" b="1" dirty="0">
              <a:cs typeface="Arial" panose="020B0604020202020204" pitchFamily="34" charset="0"/>
            </a:endParaRPr>
          </a:p>
          <a:p>
            <a:pPr algn="ctr"/>
            <a:r>
              <a:rPr lang="en-US" sz="1200" b="1" dirty="0">
                <a:cs typeface="Arial" panose="020B0604020202020204" pitchFamily="34" charset="0"/>
              </a:rPr>
              <a:t>Colon</a:t>
            </a:r>
          </a:p>
        </p:txBody>
      </p:sp>
      <p:sp>
        <p:nvSpPr>
          <p:cNvPr id="44" name="TextBox 43">
            <a:extLst>
              <a:ext uri="{FF2B5EF4-FFF2-40B4-BE49-F238E27FC236}">
                <a16:creationId xmlns:a16="http://schemas.microsoft.com/office/drawing/2014/main" id="{2AE2B102-BD59-F14D-93E1-B549AF3CE5B9}"/>
              </a:ext>
            </a:extLst>
          </p:cNvPr>
          <p:cNvSpPr txBox="1"/>
          <p:nvPr/>
        </p:nvSpPr>
        <p:spPr>
          <a:xfrm>
            <a:off x="4270060" y="5082464"/>
            <a:ext cx="1455655" cy="461665"/>
          </a:xfrm>
          <a:prstGeom prst="rect">
            <a:avLst/>
          </a:prstGeom>
          <a:noFill/>
        </p:spPr>
        <p:txBody>
          <a:bodyPr wrap="none" rtlCol="0">
            <a:spAutoFit/>
          </a:bodyPr>
          <a:lstStyle/>
          <a:p>
            <a:pPr algn="ctr"/>
            <a:r>
              <a:rPr lang="en-US" sz="1200" b="1" dirty="0" err="1">
                <a:cs typeface="Arial" panose="020B0604020202020204" pitchFamily="34" charset="0"/>
              </a:rPr>
              <a:t>Kyabeth</a:t>
            </a:r>
            <a:r>
              <a:rPr lang="en-US" sz="1200" b="1" dirty="0">
                <a:cs typeface="Arial" panose="020B0604020202020204" pitchFamily="34" charset="0"/>
              </a:rPr>
              <a:t> </a:t>
            </a:r>
          </a:p>
          <a:p>
            <a:pPr algn="ctr"/>
            <a:r>
              <a:rPr lang="en-US" sz="1200" b="1" dirty="0">
                <a:cs typeface="Arial" panose="020B0604020202020204" pitchFamily="34" charset="0"/>
              </a:rPr>
              <a:t>Torres-Rodriguez</a:t>
            </a:r>
          </a:p>
        </p:txBody>
      </p:sp>
      <p:sp>
        <p:nvSpPr>
          <p:cNvPr id="45" name="TextBox 44">
            <a:extLst>
              <a:ext uri="{FF2B5EF4-FFF2-40B4-BE49-F238E27FC236}">
                <a16:creationId xmlns:a16="http://schemas.microsoft.com/office/drawing/2014/main" id="{AE56983F-A635-EF47-A4D6-F1E55AC83FED}"/>
              </a:ext>
            </a:extLst>
          </p:cNvPr>
          <p:cNvSpPr txBox="1"/>
          <p:nvPr/>
        </p:nvSpPr>
        <p:spPr>
          <a:xfrm>
            <a:off x="6030813" y="5048418"/>
            <a:ext cx="1524776" cy="461665"/>
          </a:xfrm>
          <a:prstGeom prst="rect">
            <a:avLst/>
          </a:prstGeom>
          <a:noFill/>
        </p:spPr>
        <p:txBody>
          <a:bodyPr wrap="none" rtlCol="0">
            <a:spAutoFit/>
          </a:bodyPr>
          <a:lstStyle/>
          <a:p>
            <a:pPr algn="ctr"/>
            <a:r>
              <a:rPr lang="en-US" sz="1200" b="1" dirty="0">
                <a:cs typeface="Arial" panose="020B0604020202020204" pitchFamily="34" charset="0"/>
              </a:rPr>
              <a:t>Maria Fernanda</a:t>
            </a:r>
          </a:p>
          <a:p>
            <a:pPr algn="ctr"/>
            <a:r>
              <a:rPr lang="en-US" sz="1200" b="1" dirty="0">
                <a:cs typeface="Arial" panose="020B0604020202020204" pitchFamily="34" charset="0"/>
              </a:rPr>
              <a:t>Carrera Rodriguez</a:t>
            </a:r>
          </a:p>
        </p:txBody>
      </p:sp>
      <p:sp>
        <p:nvSpPr>
          <p:cNvPr id="21" name="Footer Placeholder 2">
            <a:extLst>
              <a:ext uri="{FF2B5EF4-FFF2-40B4-BE49-F238E27FC236}">
                <a16:creationId xmlns:a16="http://schemas.microsoft.com/office/drawing/2014/main" id="{E3C69ABB-7E1B-6945-8C66-62E64104D53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20145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534533" y="114407"/>
            <a:ext cx="11074576" cy="461665"/>
          </a:xfrm>
        </p:spPr>
        <p:txBody>
          <a:bodyPr/>
          <a:lstStyle/>
          <a:p>
            <a:r>
              <a:rPr lang="en-US" b="1" dirty="0">
                <a:solidFill>
                  <a:schemeClr val="tx2"/>
                </a:solidFill>
              </a:rPr>
              <a:t>IDEAL Research Initiatives </a:t>
            </a:r>
          </a:p>
        </p:txBody>
      </p:sp>
      <p:sp>
        <p:nvSpPr>
          <p:cNvPr id="41" name="Content Placeholder 2">
            <a:extLst>
              <a:ext uri="{FF2B5EF4-FFF2-40B4-BE49-F238E27FC236}">
                <a16:creationId xmlns:a16="http://schemas.microsoft.com/office/drawing/2014/main" id="{835BC812-FB33-EA42-B791-8A317418CCB0}"/>
              </a:ext>
            </a:extLst>
          </p:cNvPr>
          <p:cNvSpPr>
            <a:spLocks noGrp="1"/>
          </p:cNvSpPr>
          <p:nvPr>
            <p:ph idx="1"/>
          </p:nvPr>
        </p:nvSpPr>
        <p:spPr>
          <a:xfrm>
            <a:off x="534533" y="576072"/>
            <a:ext cx="10619499" cy="5054943"/>
          </a:xfrm>
        </p:spPr>
        <p:txBody>
          <a:bodyPr/>
          <a:lstStyle/>
          <a:p>
            <a:pPr algn="just"/>
            <a:r>
              <a:rPr lang="en-US" sz="1600" b="1" dirty="0">
                <a:ea typeface="Calibri" panose="020F0502020204030204" pitchFamily="34" charset="0"/>
              </a:rPr>
              <a:t>Trainee Advocacy Alliance </a:t>
            </a:r>
          </a:p>
          <a:p>
            <a:pPr lvl="1" algn="just"/>
            <a:r>
              <a:rPr lang="en-US" sz="1400" b="1" dirty="0">
                <a:solidFill>
                  <a:schemeClr val="tx2"/>
                </a:solidFill>
                <a:ea typeface="Calibri" panose="020F0502020204030204" pitchFamily="34" charset="0"/>
              </a:rPr>
              <a:t>Purpose: </a:t>
            </a:r>
            <a:r>
              <a:rPr lang="en-US" sz="1400" dirty="0">
                <a:ea typeface="Calibri" panose="020F0502020204030204" pitchFamily="34" charset="0"/>
              </a:rPr>
              <a:t>Provide trainee support for diverse members of the Penn Medicine research training community, especially those holding identities that are traditionally underrepresented in the biomedical sciences facing difficult situations like bias, microaggression, or discrimination and help trainees navigate the resources available to them at Penn.</a:t>
            </a:r>
          </a:p>
          <a:p>
            <a:pPr marL="357187" lvl="1" indent="0" algn="just">
              <a:buNone/>
            </a:pPr>
            <a:endParaRPr lang="en-US" sz="1400" b="1" dirty="0">
              <a:ea typeface="Calibri" panose="020F0502020204030204" pitchFamily="34" charset="0"/>
            </a:endParaRPr>
          </a:p>
          <a:p>
            <a:pPr lvl="1" algn="just"/>
            <a:r>
              <a:rPr lang="en-US" sz="1400" b="1" dirty="0">
                <a:solidFill>
                  <a:schemeClr val="tx2"/>
                </a:solidFill>
                <a:ea typeface="Calibri" panose="020F0502020204030204" pitchFamily="34" charset="0"/>
              </a:rPr>
              <a:t>Participants:</a:t>
            </a:r>
            <a:r>
              <a:rPr lang="en-US" sz="1400" b="1" dirty="0">
                <a:ea typeface="Calibri" panose="020F0502020204030204" pitchFamily="34" charset="0"/>
              </a:rPr>
              <a:t> </a:t>
            </a:r>
            <a:r>
              <a:rPr lang="en-US" sz="1400" dirty="0">
                <a:ea typeface="Calibri" panose="020F0502020204030204" pitchFamily="34" charset="0"/>
              </a:rPr>
              <a:t>Collaborative network of graduate students, postdoctoral fellows, IDEAL Research fellows &amp; staff, and faculty </a:t>
            </a:r>
          </a:p>
          <a:p>
            <a:pPr marL="357187" lvl="1" indent="0" algn="just">
              <a:buNone/>
            </a:pPr>
            <a:endParaRPr lang="en-US" sz="1400" b="1" dirty="0">
              <a:ea typeface="Calibri" panose="020F0502020204030204" pitchFamily="34" charset="0"/>
            </a:endParaRPr>
          </a:p>
          <a:p>
            <a:pPr lvl="1" algn="just"/>
            <a:r>
              <a:rPr lang="en-US" sz="1400" b="1" dirty="0">
                <a:solidFill>
                  <a:schemeClr val="tx2"/>
                </a:solidFill>
                <a:ea typeface="Calibri" panose="020F0502020204030204" pitchFamily="34" charset="0"/>
              </a:rPr>
              <a:t>Leadership Structure: </a:t>
            </a:r>
            <a:r>
              <a:rPr lang="en-US" sz="1400" dirty="0">
                <a:ea typeface="Calibri" panose="020F0502020204030204" pitchFamily="34" charset="0"/>
              </a:rPr>
              <a:t>Graduate students, postdoctoral fellows, and faculty with a dedicated faculty Assistant Director for Trainee Advocacy</a:t>
            </a:r>
          </a:p>
          <a:p>
            <a:pPr lvl="1" algn="just"/>
            <a:endParaRPr lang="en-US" sz="1400" dirty="0">
              <a:ea typeface="Calibri" panose="020F0502020204030204" pitchFamily="34" charset="0"/>
            </a:endParaRPr>
          </a:p>
          <a:p>
            <a:pPr algn="just"/>
            <a:r>
              <a:rPr lang="en-US" sz="1600" b="1" dirty="0">
                <a:ea typeface="Calibri" panose="020F0502020204030204" pitchFamily="34" charset="0"/>
              </a:rPr>
              <a:t>Recruitment Ambassadors Program </a:t>
            </a:r>
          </a:p>
          <a:p>
            <a:pPr lvl="1" algn="just"/>
            <a:r>
              <a:rPr lang="en-US" sz="1400" b="1" dirty="0">
                <a:solidFill>
                  <a:schemeClr val="tx2"/>
                </a:solidFill>
                <a:ea typeface="Calibri" panose="020F0502020204030204" pitchFamily="34" charset="0"/>
              </a:rPr>
              <a:t>Purpose:</a:t>
            </a:r>
            <a:r>
              <a:rPr lang="en-US" sz="1400" b="1" dirty="0">
                <a:ea typeface="Calibri" panose="020F0502020204030204" pitchFamily="34" charset="0"/>
              </a:rPr>
              <a:t> </a:t>
            </a:r>
            <a:r>
              <a:rPr lang="en-US" sz="1400" dirty="0">
                <a:ea typeface="Calibri" panose="020F0502020204030204" pitchFamily="34" charset="0"/>
              </a:rPr>
              <a:t>Contribute to recruitment activities to support IDEAL Research affiliated SUIP, Penn PREP, Penn PORT, BGS, and BPP and SUIP intern admissions process at national symposia and recruit visits to HBCUs, MSIs, and other colleges and universities.</a:t>
            </a:r>
          </a:p>
          <a:p>
            <a:pPr lvl="1" algn="just"/>
            <a:endParaRPr lang="en-US" sz="1600" dirty="0">
              <a:ea typeface="Calibri" panose="020F0502020204030204" pitchFamily="34" charset="0"/>
            </a:endParaRPr>
          </a:p>
          <a:p>
            <a:pPr lvl="1" algn="just"/>
            <a:r>
              <a:rPr lang="en-US" sz="1400" b="1" dirty="0">
                <a:solidFill>
                  <a:schemeClr val="tx2"/>
                </a:solidFill>
                <a:ea typeface="Calibri" panose="020F0502020204030204" pitchFamily="34" charset="0"/>
              </a:rPr>
              <a:t>Participants:</a:t>
            </a:r>
            <a:r>
              <a:rPr lang="en-US" sz="1400" b="1" dirty="0">
                <a:ea typeface="Calibri" panose="020F0502020204030204" pitchFamily="34" charset="0"/>
              </a:rPr>
              <a:t> </a:t>
            </a:r>
            <a:r>
              <a:rPr lang="en-US" sz="1400" dirty="0">
                <a:ea typeface="Calibri" panose="020F0502020204030204" pitchFamily="34" charset="0"/>
              </a:rPr>
              <a:t>Collaborative network of graduate students, IDEAL Research fellows &amp; staff, and faculty</a:t>
            </a:r>
          </a:p>
          <a:p>
            <a:pPr marL="357187" lvl="1" indent="0" algn="just">
              <a:buNone/>
            </a:pPr>
            <a:endParaRPr lang="en-US" sz="1600" b="1" dirty="0">
              <a:ea typeface="Calibri" panose="020F0502020204030204" pitchFamily="34" charset="0"/>
            </a:endParaRPr>
          </a:p>
          <a:p>
            <a:pPr lvl="1" algn="just"/>
            <a:r>
              <a:rPr lang="en-US" sz="1400" b="1" dirty="0">
                <a:solidFill>
                  <a:schemeClr val="tx2"/>
                </a:solidFill>
                <a:ea typeface="Calibri" panose="020F0502020204030204" pitchFamily="34" charset="0"/>
              </a:rPr>
              <a:t>Leadership Structure: </a:t>
            </a:r>
            <a:r>
              <a:rPr lang="en-US" sz="1400" dirty="0">
                <a:ea typeface="Calibri" panose="020F0502020204030204" pitchFamily="34" charset="0"/>
              </a:rPr>
              <a:t>Assistant Director of Research Training Programs, Assistant Director for Recruitment &amp; Outreach, and lead IDEAL Research fellows</a:t>
            </a:r>
          </a:p>
        </p:txBody>
      </p:sp>
      <p:sp>
        <p:nvSpPr>
          <p:cNvPr id="5" name="Footer Placeholder 2">
            <a:extLst>
              <a:ext uri="{FF2B5EF4-FFF2-40B4-BE49-F238E27FC236}">
                <a16:creationId xmlns:a16="http://schemas.microsoft.com/office/drawing/2014/main" id="{4A67FBD7-5415-E14E-B13A-CFD4BC359EE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411945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534533" y="114407"/>
            <a:ext cx="11074576" cy="461665"/>
          </a:xfrm>
        </p:spPr>
        <p:txBody>
          <a:bodyPr/>
          <a:lstStyle/>
          <a:p>
            <a:r>
              <a:rPr lang="en-US" b="1" dirty="0">
                <a:solidFill>
                  <a:schemeClr val="tx2"/>
                </a:solidFill>
              </a:rPr>
              <a:t>IDEAL Research: Contact Us</a:t>
            </a:r>
          </a:p>
        </p:txBody>
      </p:sp>
      <p:sp>
        <p:nvSpPr>
          <p:cNvPr id="41" name="TextBox 40">
            <a:extLst>
              <a:ext uri="{FF2B5EF4-FFF2-40B4-BE49-F238E27FC236}">
                <a16:creationId xmlns:a16="http://schemas.microsoft.com/office/drawing/2014/main" id="{CF120BF7-DB0F-A842-A85D-415E9D7C23B7}"/>
              </a:ext>
            </a:extLst>
          </p:cNvPr>
          <p:cNvSpPr txBox="1"/>
          <p:nvPr/>
        </p:nvSpPr>
        <p:spPr>
          <a:xfrm>
            <a:off x="534533" y="1148917"/>
            <a:ext cx="5154296" cy="1631216"/>
          </a:xfrm>
          <a:prstGeom prst="rect">
            <a:avLst/>
          </a:prstGeom>
          <a:noFill/>
        </p:spPr>
        <p:txBody>
          <a:bodyPr wrap="none" rtlCol="0">
            <a:spAutoFit/>
          </a:bodyPr>
          <a:lstStyle/>
          <a:p>
            <a:r>
              <a:rPr lang="en-US" sz="2000" b="1" dirty="0">
                <a:solidFill>
                  <a:schemeClr val="tx1"/>
                </a:solidFill>
                <a:cs typeface="Arial" panose="020B0604020202020204" pitchFamily="34" charset="0"/>
              </a:rPr>
              <a:t>Web: </a:t>
            </a:r>
            <a:r>
              <a:rPr lang="en-US" sz="2000" b="1" dirty="0" err="1">
                <a:solidFill>
                  <a:schemeClr val="bg2"/>
                </a:solidFill>
                <a:cs typeface="Arial" panose="020B0604020202020204" pitchFamily="34" charset="0"/>
              </a:rPr>
              <a:t>www.med.upenn.edu</a:t>
            </a:r>
            <a:r>
              <a:rPr lang="en-US" sz="2000" b="1" dirty="0">
                <a:solidFill>
                  <a:schemeClr val="bg2"/>
                </a:solidFill>
                <a:cs typeface="Arial" panose="020B0604020202020204" pitchFamily="34" charset="0"/>
              </a:rPr>
              <a:t>/</a:t>
            </a:r>
            <a:r>
              <a:rPr lang="en-US" sz="2000" b="1" dirty="0" err="1">
                <a:solidFill>
                  <a:schemeClr val="bg2"/>
                </a:solidFill>
                <a:cs typeface="Arial" panose="020B0604020202020204" pitchFamily="34" charset="0"/>
              </a:rPr>
              <a:t>idealresearch</a:t>
            </a:r>
            <a:endParaRPr lang="en-US" sz="2000" dirty="0">
              <a:solidFill>
                <a:schemeClr val="bg2"/>
              </a:solidFill>
              <a:cs typeface="Arial" panose="020B0604020202020204" pitchFamily="34" charset="0"/>
            </a:endParaRPr>
          </a:p>
          <a:p>
            <a:endParaRPr lang="en-US" sz="2000" b="1" dirty="0">
              <a:solidFill>
                <a:schemeClr val="tx1"/>
              </a:solidFill>
              <a:cs typeface="Arial" panose="020B0604020202020204" pitchFamily="34" charset="0"/>
            </a:endParaRPr>
          </a:p>
          <a:p>
            <a:r>
              <a:rPr lang="en-US" sz="2000" b="1" dirty="0">
                <a:solidFill>
                  <a:schemeClr val="tx1"/>
                </a:solidFill>
                <a:cs typeface="Arial" panose="020B0604020202020204" pitchFamily="34" charset="0"/>
              </a:rPr>
              <a:t>Twitter: </a:t>
            </a:r>
            <a:r>
              <a:rPr lang="en-US" sz="2000" b="1" dirty="0">
                <a:solidFill>
                  <a:schemeClr val="bg2"/>
                </a:solidFill>
                <a:cs typeface="Arial" panose="020B0604020202020204" pitchFamily="34" charset="0"/>
              </a:rPr>
              <a:t>@</a:t>
            </a:r>
            <a:r>
              <a:rPr lang="en-US" sz="2000" b="1" dirty="0" err="1">
                <a:solidFill>
                  <a:schemeClr val="bg2"/>
                </a:solidFill>
                <a:cs typeface="Arial" panose="020B0604020202020204" pitchFamily="34" charset="0"/>
              </a:rPr>
              <a:t>IDEAL_Research</a:t>
            </a:r>
            <a:endParaRPr lang="en-US" sz="2000" b="1" dirty="0">
              <a:solidFill>
                <a:schemeClr val="bg2"/>
              </a:solidFill>
              <a:cs typeface="Arial" panose="020B0604020202020204" pitchFamily="34" charset="0"/>
            </a:endParaRPr>
          </a:p>
          <a:p>
            <a:endParaRPr lang="en-US" sz="2000" b="1" dirty="0">
              <a:solidFill>
                <a:schemeClr val="bg2"/>
              </a:solidFill>
              <a:cs typeface="Arial" panose="020B0604020202020204" pitchFamily="34" charset="0"/>
            </a:endParaRPr>
          </a:p>
          <a:p>
            <a:r>
              <a:rPr lang="en-US" sz="2000" b="1" dirty="0">
                <a:solidFill>
                  <a:schemeClr val="tx1"/>
                </a:solidFill>
                <a:cs typeface="Arial" panose="020B0604020202020204" pitchFamily="34" charset="0"/>
              </a:rPr>
              <a:t>Instagram:</a:t>
            </a:r>
            <a:r>
              <a:rPr lang="en-US" sz="2000" b="1" dirty="0">
                <a:solidFill>
                  <a:schemeClr val="bg2"/>
                </a:solidFill>
                <a:cs typeface="Arial" panose="020B0604020202020204" pitchFamily="34" charset="0"/>
              </a:rPr>
              <a:t> @</a:t>
            </a:r>
            <a:r>
              <a:rPr lang="en-US" sz="2000" b="1" dirty="0" err="1">
                <a:solidFill>
                  <a:schemeClr val="bg2"/>
                </a:solidFill>
                <a:cs typeface="Arial" panose="020B0604020202020204" pitchFamily="34" charset="0"/>
              </a:rPr>
              <a:t>IDEAL_Research</a:t>
            </a:r>
            <a:r>
              <a:rPr lang="en-US" sz="2000" b="1" dirty="0">
                <a:solidFill>
                  <a:schemeClr val="bg2"/>
                </a:solidFill>
                <a:cs typeface="Arial" panose="020B0604020202020204" pitchFamily="34" charset="0"/>
              </a:rPr>
              <a:t> </a:t>
            </a:r>
            <a:endParaRPr lang="en-US" sz="2000" dirty="0">
              <a:solidFill>
                <a:schemeClr val="bg2"/>
              </a:solidFill>
              <a:cs typeface="Arial" panose="020B0604020202020204" pitchFamily="34" charset="0"/>
            </a:endParaRPr>
          </a:p>
        </p:txBody>
      </p:sp>
      <p:sp>
        <p:nvSpPr>
          <p:cNvPr id="43" name="TextBox 42">
            <a:extLst>
              <a:ext uri="{FF2B5EF4-FFF2-40B4-BE49-F238E27FC236}">
                <a16:creationId xmlns:a16="http://schemas.microsoft.com/office/drawing/2014/main" id="{257D634A-5D6B-CE4A-B3E0-EAD4C5550E3A}"/>
              </a:ext>
            </a:extLst>
          </p:cNvPr>
          <p:cNvSpPr txBox="1"/>
          <p:nvPr/>
        </p:nvSpPr>
        <p:spPr>
          <a:xfrm>
            <a:off x="534533" y="3183662"/>
            <a:ext cx="9285427" cy="1631216"/>
          </a:xfrm>
          <a:prstGeom prst="rect">
            <a:avLst/>
          </a:prstGeom>
          <a:noFill/>
        </p:spPr>
        <p:txBody>
          <a:bodyPr wrap="none" rtlCol="0">
            <a:spAutoFit/>
          </a:bodyPr>
          <a:lstStyle/>
          <a:p>
            <a:r>
              <a:rPr lang="en-US" sz="2000" b="1" dirty="0">
                <a:solidFill>
                  <a:schemeClr val="tx1"/>
                </a:solidFill>
                <a:cs typeface="Arial" panose="020B0604020202020204" pitchFamily="34" charset="0"/>
              </a:rPr>
              <a:t>Donita Brady: </a:t>
            </a:r>
            <a:r>
              <a:rPr lang="en-US" sz="2000" b="1" dirty="0" err="1">
                <a:solidFill>
                  <a:schemeClr val="bg2"/>
                </a:solidFill>
                <a:cs typeface="Arial" panose="020B0604020202020204" pitchFamily="34" charset="0"/>
              </a:rPr>
              <a:t>bradyd@pennmedicine.upenn.edu</a:t>
            </a:r>
            <a:endParaRPr lang="en-US" sz="2000" dirty="0">
              <a:solidFill>
                <a:schemeClr val="bg2"/>
              </a:solidFill>
              <a:cs typeface="Arial" panose="020B0604020202020204" pitchFamily="34" charset="0"/>
            </a:endParaRPr>
          </a:p>
          <a:p>
            <a:endParaRPr lang="en-US" sz="2000" b="1" dirty="0">
              <a:solidFill>
                <a:schemeClr val="tx1"/>
              </a:solidFill>
              <a:cs typeface="Arial" panose="020B0604020202020204" pitchFamily="34" charset="0"/>
            </a:endParaRPr>
          </a:p>
          <a:p>
            <a:r>
              <a:rPr lang="en-US" sz="2000" b="1" dirty="0">
                <a:solidFill>
                  <a:schemeClr val="tx1"/>
                </a:solidFill>
                <a:cs typeface="Arial" panose="020B0604020202020204" pitchFamily="34" charset="0"/>
              </a:rPr>
              <a:t>Lisa Lim: </a:t>
            </a:r>
            <a:r>
              <a:rPr lang="en-US" sz="2000" b="1" dirty="0" err="1">
                <a:solidFill>
                  <a:schemeClr val="bg2"/>
                </a:solidFill>
                <a:cs typeface="Arial" panose="020B0604020202020204" pitchFamily="34" charset="0"/>
              </a:rPr>
              <a:t>lisa.lim@pennmedicine.upenn.edu</a:t>
            </a:r>
            <a:endParaRPr lang="en-US" sz="2000" b="1" dirty="0">
              <a:solidFill>
                <a:schemeClr val="bg2"/>
              </a:solidFill>
              <a:cs typeface="Arial" panose="020B0604020202020204" pitchFamily="34" charset="0"/>
            </a:endParaRPr>
          </a:p>
          <a:p>
            <a:endParaRPr lang="en-US" sz="2000" b="1" dirty="0">
              <a:solidFill>
                <a:schemeClr val="bg2"/>
              </a:solidFill>
              <a:cs typeface="Arial" panose="020B0604020202020204" pitchFamily="34" charset="0"/>
            </a:endParaRPr>
          </a:p>
          <a:p>
            <a:r>
              <a:rPr lang="en-US" sz="2000" b="1" dirty="0">
                <a:solidFill>
                  <a:schemeClr val="tx1"/>
                </a:solidFill>
                <a:cs typeface="Arial" panose="020B0604020202020204" pitchFamily="34" charset="0"/>
              </a:rPr>
              <a:t>Vanessa Martinez Penn: </a:t>
            </a:r>
            <a:r>
              <a:rPr lang="en-US" sz="2000" b="1" dirty="0" err="1">
                <a:solidFill>
                  <a:schemeClr val="bg2"/>
                </a:solidFill>
                <a:cs typeface="Arial" panose="020B0604020202020204" pitchFamily="34" charset="0"/>
              </a:rPr>
              <a:t>vanessa.martinezpenn@pennmedicine.upenn.edu</a:t>
            </a:r>
            <a:endParaRPr lang="en-US" sz="2000" dirty="0">
              <a:solidFill>
                <a:schemeClr val="bg2"/>
              </a:solidFill>
              <a:cs typeface="Arial" panose="020B0604020202020204" pitchFamily="34" charset="0"/>
            </a:endParaRPr>
          </a:p>
        </p:txBody>
      </p:sp>
      <p:sp>
        <p:nvSpPr>
          <p:cNvPr id="6" name="Footer Placeholder 2">
            <a:extLst>
              <a:ext uri="{FF2B5EF4-FFF2-40B4-BE49-F238E27FC236}">
                <a16:creationId xmlns:a16="http://schemas.microsoft.com/office/drawing/2014/main" id="{32DCD195-1B63-A44A-93C8-56939C247B77}"/>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397742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814CC-D781-F54D-A698-6914528CD6D1}"/>
              </a:ext>
            </a:extLst>
          </p:cNvPr>
          <p:cNvSpPr>
            <a:spLocks noGrp="1"/>
          </p:cNvSpPr>
          <p:nvPr>
            <p:ph type="ctrTitle" sz="quarter"/>
          </p:nvPr>
        </p:nvSpPr>
        <p:spPr>
          <a:xfrm>
            <a:off x="603505" y="3284439"/>
            <a:ext cx="10966453" cy="615553"/>
          </a:xfrm>
        </p:spPr>
        <p:txBody>
          <a:bodyPr/>
          <a:lstStyle/>
          <a:p>
            <a:r>
              <a:rPr lang="en-US" sz="4000" dirty="0"/>
              <a:t>Trainee Advocacy Alliance </a:t>
            </a:r>
          </a:p>
        </p:txBody>
      </p:sp>
      <p:sp>
        <p:nvSpPr>
          <p:cNvPr id="5" name="Text Placeholder 4">
            <a:extLst>
              <a:ext uri="{FF2B5EF4-FFF2-40B4-BE49-F238E27FC236}">
                <a16:creationId xmlns:a16="http://schemas.microsoft.com/office/drawing/2014/main" id="{73D512D8-A094-054F-9E05-28FA7F12A3D6}"/>
              </a:ext>
            </a:extLst>
          </p:cNvPr>
          <p:cNvSpPr>
            <a:spLocks noGrp="1"/>
          </p:cNvSpPr>
          <p:nvPr>
            <p:ph type="body" sz="quarter" idx="10"/>
          </p:nvPr>
        </p:nvSpPr>
        <p:spPr/>
        <p:txBody>
          <a:bodyPr/>
          <a:lstStyle/>
          <a:p>
            <a:r>
              <a:rPr lang="en-US" sz="2000" dirty="0"/>
              <a:t>An IDEAL Research Initiative </a:t>
            </a:r>
          </a:p>
        </p:txBody>
      </p:sp>
      <p:sp>
        <p:nvSpPr>
          <p:cNvPr id="6" name="Text Placeholder 5">
            <a:extLst>
              <a:ext uri="{FF2B5EF4-FFF2-40B4-BE49-F238E27FC236}">
                <a16:creationId xmlns:a16="http://schemas.microsoft.com/office/drawing/2014/main" id="{405FD262-CC27-154B-B6F3-FBFF363CB770}"/>
              </a:ext>
            </a:extLst>
          </p:cNvPr>
          <p:cNvSpPr>
            <a:spLocks noGrp="1"/>
          </p:cNvSpPr>
          <p:nvPr>
            <p:ph type="body" sz="quarter" idx="11"/>
          </p:nvPr>
        </p:nvSpPr>
        <p:spPr>
          <a:xfrm>
            <a:off x="603250" y="4987307"/>
            <a:ext cx="10966450" cy="215444"/>
          </a:xfrm>
        </p:spPr>
        <p:txBody>
          <a:bodyPr/>
          <a:lstStyle/>
          <a:p>
            <a:r>
              <a:rPr lang="en-US" dirty="0"/>
              <a:t>Sarah Maddux</a:t>
            </a:r>
          </a:p>
        </p:txBody>
      </p:sp>
      <p:sp>
        <p:nvSpPr>
          <p:cNvPr id="7" name="Content Placeholder 6">
            <a:extLst>
              <a:ext uri="{FF2B5EF4-FFF2-40B4-BE49-F238E27FC236}">
                <a16:creationId xmlns:a16="http://schemas.microsoft.com/office/drawing/2014/main" id="{05AD0A08-1B21-0048-8C4D-E7942E8FCE43}"/>
              </a:ext>
            </a:extLst>
          </p:cNvPr>
          <p:cNvSpPr>
            <a:spLocks noGrp="1"/>
          </p:cNvSpPr>
          <p:nvPr>
            <p:ph sz="quarter" idx="12"/>
          </p:nvPr>
        </p:nvSpPr>
        <p:spPr/>
        <p:txBody>
          <a:bodyPr/>
          <a:lstStyle/>
          <a:p>
            <a:r>
              <a:rPr lang="en-US" dirty="0"/>
              <a:t>August 20, 2021</a:t>
            </a:r>
          </a:p>
        </p:txBody>
      </p:sp>
      <p:sp>
        <p:nvSpPr>
          <p:cNvPr id="9" name="Footer Placeholder 2">
            <a:extLst>
              <a:ext uri="{FF2B5EF4-FFF2-40B4-BE49-F238E27FC236}">
                <a16:creationId xmlns:a16="http://schemas.microsoft.com/office/drawing/2014/main" id="{AD0C5FA3-DF16-0148-8164-56CF19734A5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r>
              <a:rPr lang="en-US" dirty="0"/>
              <a:t>/</a:t>
            </a:r>
            <a:r>
              <a:rPr lang="en-US" dirty="0" err="1"/>
              <a:t>taa</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300005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p:txBody>
          <a:bodyPr/>
          <a:lstStyle/>
          <a:p>
            <a:r>
              <a:rPr lang="en-US" dirty="0"/>
              <a:t>Who Are We?</a:t>
            </a:r>
          </a:p>
        </p:txBody>
      </p:sp>
      <p:sp>
        <p:nvSpPr>
          <p:cNvPr id="3" name="Content Placeholder 2">
            <a:extLst>
              <a:ext uri="{FF2B5EF4-FFF2-40B4-BE49-F238E27FC236}">
                <a16:creationId xmlns:a16="http://schemas.microsoft.com/office/drawing/2014/main" id="{A799DA73-CA23-224A-B7FE-4F25C0CE6D12}"/>
              </a:ext>
            </a:extLst>
          </p:cNvPr>
          <p:cNvSpPr>
            <a:spLocks noGrp="1"/>
          </p:cNvSpPr>
          <p:nvPr>
            <p:ph idx="1"/>
          </p:nvPr>
        </p:nvSpPr>
        <p:spPr>
          <a:xfrm>
            <a:off x="534534" y="1360286"/>
            <a:ext cx="6929840" cy="4465038"/>
          </a:xfrm>
        </p:spPr>
        <p:txBody>
          <a:bodyPr/>
          <a:lstStyle/>
          <a:p>
            <a:r>
              <a:rPr lang="en-US" sz="2200" dirty="0">
                <a:ea typeface="Calibri" panose="020F0502020204030204" pitchFamily="34" charset="0"/>
              </a:rPr>
              <a:t>TAA is a network of graduate students and faculty members from across BGS committed to providing support to trainees from backgrounds historically excluded from science, especially when they are facing discrimination or distress. </a:t>
            </a:r>
          </a:p>
          <a:p>
            <a:r>
              <a:rPr lang="en-US" sz="2400" dirty="0"/>
              <a:t>All TAA members complete about 12 hours of trainings in:</a:t>
            </a:r>
          </a:p>
          <a:p>
            <a:pPr lvl="1"/>
            <a:r>
              <a:rPr lang="en-US" dirty="0">
                <a:solidFill>
                  <a:schemeClr val="bg2">
                    <a:lumMod val="50000"/>
                  </a:schemeClr>
                </a:solidFill>
              </a:rPr>
              <a:t>Restorative Justice </a:t>
            </a:r>
          </a:p>
          <a:p>
            <a:pPr lvl="1"/>
            <a:r>
              <a:rPr lang="en-US" dirty="0">
                <a:solidFill>
                  <a:schemeClr val="bg2">
                    <a:lumMod val="50000"/>
                  </a:schemeClr>
                </a:solidFill>
              </a:rPr>
              <a:t>Inclusive Mentorship</a:t>
            </a:r>
          </a:p>
          <a:p>
            <a:pPr lvl="1"/>
            <a:r>
              <a:rPr lang="en-US" dirty="0">
                <a:solidFill>
                  <a:schemeClr val="bg2">
                    <a:lumMod val="50000"/>
                  </a:schemeClr>
                </a:solidFill>
              </a:rPr>
              <a:t>Racial Literacy</a:t>
            </a:r>
          </a:p>
          <a:p>
            <a:pPr lvl="1"/>
            <a:r>
              <a:rPr lang="en-US" dirty="0">
                <a:solidFill>
                  <a:schemeClr val="bg2">
                    <a:lumMod val="50000"/>
                  </a:schemeClr>
                </a:solidFill>
              </a:rPr>
              <a:t>iCare </a:t>
            </a:r>
          </a:p>
          <a:p>
            <a:endParaRPr lang="en-US" sz="2400" dirty="0"/>
          </a:p>
        </p:txBody>
      </p:sp>
      <p:pic>
        <p:nvPicPr>
          <p:cNvPr id="5" name="Picture 4" descr="Shape&#10;&#10;Description automatically generated">
            <a:extLst>
              <a:ext uri="{FF2B5EF4-FFF2-40B4-BE49-F238E27FC236}">
                <a16:creationId xmlns:a16="http://schemas.microsoft.com/office/drawing/2014/main" id="{116CC859-8033-4E46-AD18-B750319950E8}"/>
              </a:ext>
            </a:extLst>
          </p:cNvPr>
          <p:cNvPicPr>
            <a:picLocks noChangeAspect="1"/>
          </p:cNvPicPr>
          <p:nvPr/>
        </p:nvPicPr>
        <p:blipFill rotWithShape="1">
          <a:blip r:embed="rId2">
            <a:extLst>
              <a:ext uri="{28A0092B-C50C-407E-A947-70E740481C1C}">
                <a14:useLocalDpi xmlns:a14="http://schemas.microsoft.com/office/drawing/2010/main" val="0"/>
              </a:ext>
            </a:extLst>
          </a:blip>
          <a:srcRect l="12358" t="23652" r="16222" b="28116"/>
          <a:stretch/>
        </p:blipFill>
        <p:spPr>
          <a:xfrm>
            <a:off x="7537837" y="1360286"/>
            <a:ext cx="4341412" cy="3909150"/>
          </a:xfrm>
          <a:prstGeom prst="rect">
            <a:avLst/>
          </a:prstGeom>
        </p:spPr>
      </p:pic>
      <p:sp>
        <p:nvSpPr>
          <p:cNvPr id="7" name="Footer Placeholder 2">
            <a:extLst>
              <a:ext uri="{FF2B5EF4-FFF2-40B4-BE49-F238E27FC236}">
                <a16:creationId xmlns:a16="http://schemas.microsoft.com/office/drawing/2014/main" id="{ACCDC203-0ABC-B948-9ABE-FB1FEA10992B}"/>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a:lstStyle>
          <a:p>
            <a:r>
              <a:rPr lang="en-US" dirty="0" err="1"/>
              <a:t>www.med.upenn.edu</a:t>
            </a:r>
            <a:r>
              <a:rPr lang="en-US" dirty="0"/>
              <a:t>/</a:t>
            </a:r>
            <a:r>
              <a:rPr lang="en-US" dirty="0" err="1"/>
              <a:t>idealresearch</a:t>
            </a:r>
            <a:r>
              <a:rPr lang="en-US" dirty="0"/>
              <a:t>/</a:t>
            </a:r>
            <a:r>
              <a:rPr lang="en-US" dirty="0" err="1"/>
              <a:t>taa</a:t>
            </a:r>
            <a:endParaRPr lang="en-US" dirty="0"/>
          </a:p>
          <a:p>
            <a:r>
              <a:rPr lang="en-US" dirty="0"/>
              <a:t>Twitter &amp; Instagram: @</a:t>
            </a:r>
            <a:r>
              <a:rPr lang="en-US" dirty="0" err="1"/>
              <a:t>IDEAL_Research</a:t>
            </a:r>
            <a:r>
              <a:rPr lang="en-US" dirty="0"/>
              <a:t> </a:t>
            </a:r>
          </a:p>
        </p:txBody>
      </p:sp>
    </p:spTree>
    <p:extLst>
      <p:ext uri="{BB962C8B-B14F-4D97-AF65-F5344CB8AC3E}">
        <p14:creationId xmlns:p14="http://schemas.microsoft.com/office/powerpoint/2010/main" val="15964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13199</TotalTime>
  <Pages>32</Pages>
  <Words>1327</Words>
  <Application>Microsoft Macintosh PowerPoint</Application>
  <PresentationFormat>Widescreen</PresentationFormat>
  <Paragraphs>199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Book</vt:lpstr>
      <vt:lpstr>Helvetica</vt:lpstr>
      <vt:lpstr>Lucida Grande</vt:lpstr>
      <vt:lpstr>Penn Medicine Template 2009</vt:lpstr>
      <vt:lpstr>Inclusive Culture Overview</vt:lpstr>
      <vt:lpstr>Principles of Inclusion, Diversity, &amp; Equity in  Penn Medicine Research Community </vt:lpstr>
      <vt:lpstr>IDEAL Research: Mission, Objectives, &amp; Vision</vt:lpstr>
      <vt:lpstr>IDEAL Research: Our Team</vt:lpstr>
      <vt:lpstr>IDEAL Research Fellows</vt:lpstr>
      <vt:lpstr>IDEAL Research Initiatives </vt:lpstr>
      <vt:lpstr>IDEAL Research: Contact Us</vt:lpstr>
      <vt:lpstr>Trainee Advocacy Alliance </vt:lpstr>
      <vt:lpstr>Who Are We?</vt:lpstr>
      <vt:lpstr>When can we help?</vt:lpstr>
      <vt:lpstr>What can we do?</vt:lpstr>
      <vt:lpstr>Feel free to reach out</vt:lpstr>
    </vt:vector>
  </TitlesOfParts>
  <Company>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subject>
  <dc:creator>PWheeler</dc:creator>
  <cp:keywords/>
  <dc:description/>
  <cp:lastModifiedBy>Brady, Donita</cp:lastModifiedBy>
  <cp:revision>932</cp:revision>
  <cp:lastPrinted>2003-06-10T14:31:25Z</cp:lastPrinted>
  <dcterms:created xsi:type="dcterms:W3CDTF">2006-02-16T01:55:53Z</dcterms:created>
  <dcterms:modified xsi:type="dcterms:W3CDTF">2021-08-20T16:37:44Z</dcterms:modified>
</cp:coreProperties>
</file>